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67" r:id="rId2"/>
    <p:sldMasterId id="2147483679" r:id="rId3"/>
  </p:sldMasterIdLst>
  <p:notesMasterIdLst>
    <p:notesMasterId r:id="rId30"/>
  </p:notesMasterIdLst>
  <p:handoutMasterIdLst>
    <p:handoutMasterId r:id="rId31"/>
  </p:handoutMasterIdLst>
  <p:sldIdLst>
    <p:sldId id="256" r:id="rId4"/>
    <p:sldId id="285" r:id="rId5"/>
    <p:sldId id="282" r:id="rId6"/>
    <p:sldId id="370" r:id="rId7"/>
    <p:sldId id="342" r:id="rId8"/>
    <p:sldId id="461" r:id="rId9"/>
    <p:sldId id="462" r:id="rId10"/>
    <p:sldId id="464" r:id="rId11"/>
    <p:sldId id="465" r:id="rId12"/>
    <p:sldId id="463" r:id="rId13"/>
    <p:sldId id="450" r:id="rId14"/>
    <p:sldId id="451" r:id="rId15"/>
    <p:sldId id="453" r:id="rId16"/>
    <p:sldId id="383" r:id="rId17"/>
    <p:sldId id="435" r:id="rId18"/>
    <p:sldId id="443" r:id="rId19"/>
    <p:sldId id="457" r:id="rId20"/>
    <p:sldId id="460" r:id="rId21"/>
    <p:sldId id="459" r:id="rId22"/>
    <p:sldId id="458" r:id="rId23"/>
    <p:sldId id="424" r:id="rId24"/>
    <p:sldId id="455" r:id="rId25"/>
    <p:sldId id="454" r:id="rId26"/>
    <p:sldId id="404" r:id="rId27"/>
    <p:sldId id="409" r:id="rId28"/>
    <p:sldId id="456" r:id="rId29"/>
  </p:sldIdLst>
  <p:sldSz cx="9144000" cy="6858000" type="screen4x3"/>
  <p:notesSz cx="6934200" cy="9220200"/>
  <p:defaultTextStyle>
    <a:defPPr>
      <a:defRPr lang="en-US"/>
    </a:defPPr>
    <a:lvl1pPr algn="ctr" rtl="0" fontAlgn="base">
      <a:spcBef>
        <a:spcPct val="0"/>
      </a:spcBef>
      <a:spcAft>
        <a:spcPct val="0"/>
      </a:spcAft>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rgbClr val="C0C0C0"/>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FF00"/>
    <a:srgbClr val="9D9D9D"/>
    <a:srgbClr val="9F9F9F"/>
    <a:srgbClr val="999999"/>
    <a:srgbClr val="A9A9A9"/>
    <a:srgbClr val="B8B8B8"/>
    <a:srgbClr val="90909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025" autoAdjust="0"/>
    <p:restoredTop sz="99687" autoAdjust="0"/>
  </p:normalViewPr>
  <p:slideViewPr>
    <p:cSldViewPr snapToGrid="0" showGuides="1">
      <p:cViewPr>
        <p:scale>
          <a:sx n="80" d="100"/>
          <a:sy n="80" d="100"/>
        </p:scale>
        <p:origin x="-336" y="-198"/>
      </p:cViewPr>
      <p:guideLst>
        <p:guide orient="horz" pos="4054"/>
        <p:guide orient="horz" pos="2322"/>
        <p:guide orient="horz" pos="356"/>
        <p:guide orient="horz" pos="2603"/>
        <p:guide orient="horz" pos="2845"/>
        <p:guide orient="horz" pos="442"/>
        <p:guide/>
        <p:guide pos="179"/>
        <p:guide pos="1651"/>
        <p:guide pos="5066"/>
        <p:guide pos="3125"/>
        <p:guide pos="45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3" d="100"/>
          <a:sy n="73" d="100"/>
        </p:scale>
        <p:origin x="-1218"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04397" cy="460375"/>
          </a:xfrm>
          <a:prstGeom prst="rect">
            <a:avLst/>
          </a:prstGeom>
          <a:noFill/>
          <a:ln w="9525">
            <a:noFill/>
            <a:miter lim="800000"/>
            <a:headEnd/>
            <a:tailEnd/>
          </a:ln>
          <a:effectLst/>
        </p:spPr>
        <p:txBody>
          <a:bodyPr vert="horz" wrap="square" lIns="19246" tIns="0" rIns="19246" bIns="0" numCol="1" anchor="t" anchorCtr="0" compatLnSpc="1">
            <a:prstTxWarp prst="textNoShape">
              <a:avLst/>
            </a:prstTxWarp>
          </a:bodyPr>
          <a:lstStyle>
            <a:lvl1pPr algn="l" defTabSz="923925" eaLnBrk="0" hangingPunct="0">
              <a:defRPr sz="1000" i="1" smtClean="0">
                <a:solidFill>
                  <a:schemeClr val="tx1"/>
                </a:solidFill>
                <a:effectLst/>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29803" y="1"/>
            <a:ext cx="3004397" cy="460375"/>
          </a:xfrm>
          <a:prstGeom prst="rect">
            <a:avLst/>
          </a:prstGeom>
          <a:noFill/>
          <a:ln w="9525">
            <a:noFill/>
            <a:miter lim="800000"/>
            <a:headEnd/>
            <a:tailEnd/>
          </a:ln>
          <a:effectLst/>
        </p:spPr>
        <p:txBody>
          <a:bodyPr vert="horz" wrap="square" lIns="19246" tIns="0" rIns="19246" bIns="0" numCol="1" anchor="t" anchorCtr="0" compatLnSpc="1">
            <a:prstTxWarp prst="textNoShape">
              <a:avLst/>
            </a:prstTxWarp>
          </a:bodyPr>
          <a:lstStyle>
            <a:lvl1pPr algn="r" defTabSz="923925" eaLnBrk="0" hangingPunct="0">
              <a:defRPr sz="1000" i="1" smtClean="0">
                <a:solidFill>
                  <a:schemeClr val="tx1"/>
                </a:solidFill>
                <a:effectLst/>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759826"/>
            <a:ext cx="3004397" cy="460375"/>
          </a:xfrm>
          <a:prstGeom prst="rect">
            <a:avLst/>
          </a:prstGeom>
          <a:noFill/>
          <a:ln w="9525">
            <a:noFill/>
            <a:miter lim="800000"/>
            <a:headEnd/>
            <a:tailEnd/>
          </a:ln>
          <a:effectLst/>
        </p:spPr>
        <p:txBody>
          <a:bodyPr vert="horz" wrap="square" lIns="19246" tIns="0" rIns="19246" bIns="0" numCol="1" anchor="b" anchorCtr="0" compatLnSpc="1">
            <a:prstTxWarp prst="textNoShape">
              <a:avLst/>
            </a:prstTxWarp>
          </a:bodyPr>
          <a:lstStyle>
            <a:lvl1pPr algn="l" defTabSz="923925" eaLnBrk="0" hangingPunct="0">
              <a:defRPr sz="1000" i="1" smtClean="0">
                <a:solidFill>
                  <a:schemeClr val="tx1"/>
                </a:solidFill>
                <a:effectLst/>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29803" y="8759826"/>
            <a:ext cx="3004397" cy="460375"/>
          </a:xfrm>
          <a:prstGeom prst="rect">
            <a:avLst/>
          </a:prstGeom>
          <a:noFill/>
          <a:ln w="9525">
            <a:noFill/>
            <a:miter lim="800000"/>
            <a:headEnd/>
            <a:tailEnd/>
          </a:ln>
          <a:effectLst/>
        </p:spPr>
        <p:txBody>
          <a:bodyPr vert="horz" wrap="square" lIns="19246" tIns="0" rIns="19246" bIns="0" numCol="1" anchor="b" anchorCtr="0" compatLnSpc="1">
            <a:prstTxWarp prst="textNoShape">
              <a:avLst/>
            </a:prstTxWarp>
          </a:bodyPr>
          <a:lstStyle>
            <a:lvl1pPr algn="r" defTabSz="923925" eaLnBrk="0" hangingPunct="0">
              <a:defRPr sz="1000" i="1" smtClean="0">
                <a:solidFill>
                  <a:schemeClr val="tx1"/>
                </a:solidFill>
                <a:effectLst/>
                <a:latin typeface="Arial" charset="0"/>
              </a:defRPr>
            </a:lvl1pPr>
          </a:lstStyle>
          <a:p>
            <a:pPr>
              <a:defRPr/>
            </a:pPr>
            <a:fld id="{E5A0DB7B-4FF3-4AEC-BB47-20B26E979A06}" type="slidenum">
              <a:rPr lang="en-US"/>
              <a:pPr>
                <a:defRPr/>
              </a:pPr>
              <a:t>‹#›</a:t>
            </a:fld>
            <a:endParaRPr lang="en-US"/>
          </a:p>
        </p:txBody>
      </p:sp>
    </p:spTree>
    <p:extLst>
      <p:ext uri="{BB962C8B-B14F-4D97-AF65-F5344CB8AC3E}">
        <p14:creationId xmlns:p14="http://schemas.microsoft.com/office/powerpoint/2010/main" val="690076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04397" cy="460375"/>
          </a:xfrm>
          <a:prstGeom prst="rect">
            <a:avLst/>
          </a:prstGeom>
          <a:noFill/>
          <a:ln w="9525">
            <a:noFill/>
            <a:miter lim="800000"/>
            <a:headEnd/>
            <a:tailEnd/>
          </a:ln>
          <a:effectLst/>
        </p:spPr>
        <p:txBody>
          <a:bodyPr vert="horz" wrap="square" lIns="19246" tIns="0" rIns="19246" bIns="0" numCol="1" anchor="t" anchorCtr="0" compatLnSpc="1">
            <a:prstTxWarp prst="textNoShape">
              <a:avLst/>
            </a:prstTxWarp>
          </a:bodyPr>
          <a:lstStyle>
            <a:lvl1pPr algn="l" defTabSz="923925" eaLnBrk="0" hangingPunct="0">
              <a:defRPr sz="1000" i="1" smtClean="0">
                <a:solidFill>
                  <a:schemeClr val="tx1"/>
                </a:solidFill>
                <a:effectLst/>
              </a:defRPr>
            </a:lvl1pPr>
          </a:lstStyle>
          <a:p>
            <a:pPr>
              <a:defRPr/>
            </a:pPr>
            <a:endParaRPr lang="en-US"/>
          </a:p>
        </p:txBody>
      </p:sp>
      <p:sp>
        <p:nvSpPr>
          <p:cNvPr id="2051" name="Rectangle 3"/>
          <p:cNvSpPr>
            <a:spLocks noGrp="1" noChangeArrowheads="1"/>
          </p:cNvSpPr>
          <p:nvPr>
            <p:ph type="dt" idx="1"/>
          </p:nvPr>
        </p:nvSpPr>
        <p:spPr bwMode="auto">
          <a:xfrm>
            <a:off x="3929803" y="1"/>
            <a:ext cx="3004397" cy="460375"/>
          </a:xfrm>
          <a:prstGeom prst="rect">
            <a:avLst/>
          </a:prstGeom>
          <a:noFill/>
          <a:ln w="9525">
            <a:noFill/>
            <a:miter lim="800000"/>
            <a:headEnd/>
            <a:tailEnd/>
          </a:ln>
          <a:effectLst/>
        </p:spPr>
        <p:txBody>
          <a:bodyPr vert="horz" wrap="square" lIns="19246" tIns="0" rIns="19246" bIns="0" numCol="1" anchor="t" anchorCtr="0" compatLnSpc="1">
            <a:prstTxWarp prst="textNoShape">
              <a:avLst/>
            </a:prstTxWarp>
          </a:bodyPr>
          <a:lstStyle>
            <a:lvl1pPr algn="r" defTabSz="923925" eaLnBrk="0" hangingPunct="0">
              <a:defRPr sz="1000" i="1" smtClean="0">
                <a:solidFill>
                  <a:schemeClr val="tx1"/>
                </a:solidFill>
                <a:effectLst/>
              </a:defRPr>
            </a:lvl1pPr>
          </a:lstStyle>
          <a:p>
            <a:pPr>
              <a:defRPr/>
            </a:pPr>
            <a:endParaRPr lang="en-US"/>
          </a:p>
        </p:txBody>
      </p:sp>
      <p:sp>
        <p:nvSpPr>
          <p:cNvPr id="2052" name="Rectangle 4"/>
          <p:cNvSpPr>
            <a:spLocks noGrp="1" noChangeArrowheads="1"/>
          </p:cNvSpPr>
          <p:nvPr>
            <p:ph type="ftr" sz="quarter" idx="4"/>
          </p:nvPr>
        </p:nvSpPr>
        <p:spPr bwMode="auto">
          <a:xfrm>
            <a:off x="0" y="8759826"/>
            <a:ext cx="3004397" cy="460375"/>
          </a:xfrm>
          <a:prstGeom prst="rect">
            <a:avLst/>
          </a:prstGeom>
          <a:noFill/>
          <a:ln w="9525">
            <a:noFill/>
            <a:miter lim="800000"/>
            <a:headEnd/>
            <a:tailEnd/>
          </a:ln>
          <a:effectLst/>
        </p:spPr>
        <p:txBody>
          <a:bodyPr vert="horz" wrap="square" lIns="19246" tIns="0" rIns="19246" bIns="0" numCol="1" anchor="b" anchorCtr="0" compatLnSpc="1">
            <a:prstTxWarp prst="textNoShape">
              <a:avLst/>
            </a:prstTxWarp>
          </a:bodyPr>
          <a:lstStyle>
            <a:lvl1pPr algn="l" defTabSz="923925" eaLnBrk="0" hangingPunct="0">
              <a:defRPr sz="1000" i="1" smtClean="0">
                <a:solidFill>
                  <a:schemeClr val="tx1"/>
                </a:solidFill>
                <a:effectLst/>
              </a:defRPr>
            </a:lvl1pPr>
          </a:lstStyle>
          <a:p>
            <a:pPr>
              <a:defRPr/>
            </a:pPr>
            <a:endParaRPr lang="en-US"/>
          </a:p>
        </p:txBody>
      </p:sp>
      <p:sp>
        <p:nvSpPr>
          <p:cNvPr id="2053" name="Rectangle 5"/>
          <p:cNvSpPr>
            <a:spLocks noGrp="1" noChangeArrowheads="1"/>
          </p:cNvSpPr>
          <p:nvPr>
            <p:ph type="sldNum" sz="quarter" idx="5"/>
          </p:nvPr>
        </p:nvSpPr>
        <p:spPr bwMode="auto">
          <a:xfrm>
            <a:off x="3929803" y="8759826"/>
            <a:ext cx="3004397" cy="460375"/>
          </a:xfrm>
          <a:prstGeom prst="rect">
            <a:avLst/>
          </a:prstGeom>
          <a:noFill/>
          <a:ln w="9525">
            <a:noFill/>
            <a:miter lim="800000"/>
            <a:headEnd/>
            <a:tailEnd/>
          </a:ln>
          <a:effectLst/>
        </p:spPr>
        <p:txBody>
          <a:bodyPr vert="horz" wrap="square" lIns="19246" tIns="0" rIns="19246" bIns="0" numCol="1" anchor="b" anchorCtr="0" compatLnSpc="1">
            <a:prstTxWarp prst="textNoShape">
              <a:avLst/>
            </a:prstTxWarp>
          </a:bodyPr>
          <a:lstStyle>
            <a:lvl1pPr algn="r" defTabSz="923925" eaLnBrk="0" hangingPunct="0">
              <a:defRPr sz="1000" i="1" smtClean="0">
                <a:solidFill>
                  <a:schemeClr val="tx1"/>
                </a:solidFill>
                <a:effectLst/>
              </a:defRPr>
            </a:lvl1pPr>
          </a:lstStyle>
          <a:p>
            <a:pPr>
              <a:defRPr/>
            </a:pPr>
            <a:fld id="{4E6B56E9-B597-44E9-B648-3A2F01F88035}" type="slidenum">
              <a:rPr lang="en-US"/>
              <a:pPr>
                <a:defRPr/>
              </a:pPr>
              <a:t>‹#›</a:t>
            </a:fld>
            <a:endParaRPr lang="en-US"/>
          </a:p>
        </p:txBody>
      </p:sp>
      <p:sp>
        <p:nvSpPr>
          <p:cNvPr id="2054" name="Rectangle 6"/>
          <p:cNvSpPr>
            <a:spLocks noGrp="1" noChangeArrowheads="1"/>
          </p:cNvSpPr>
          <p:nvPr>
            <p:ph type="body" sz="quarter" idx="3"/>
          </p:nvPr>
        </p:nvSpPr>
        <p:spPr bwMode="auto">
          <a:xfrm>
            <a:off x="923821" y="4379914"/>
            <a:ext cx="5086559" cy="4148137"/>
          </a:xfrm>
          <a:prstGeom prst="rect">
            <a:avLst/>
          </a:prstGeom>
          <a:noFill/>
          <a:ln w="9525">
            <a:noFill/>
            <a:miter lim="800000"/>
            <a:headEnd/>
            <a:tailEnd/>
          </a:ln>
          <a:effectLst/>
        </p:spPr>
        <p:txBody>
          <a:bodyPr vert="horz" wrap="square" lIns="93023" tIns="46512" rIns="93023" bIns="465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9" name="Rectangle 7"/>
          <p:cNvSpPr>
            <a:spLocks noGrp="1" noRot="1" noChangeAspect="1" noChangeArrowheads="1" noTextEdit="1"/>
          </p:cNvSpPr>
          <p:nvPr>
            <p:ph type="sldImg" idx="2"/>
          </p:nvPr>
        </p:nvSpPr>
        <p:spPr bwMode="auto">
          <a:xfrm>
            <a:off x="1171575" y="698500"/>
            <a:ext cx="4591050" cy="34448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02992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C0936D94-144C-47B3-B299-D1BB4E0DAC56}" type="slidenum">
              <a:rPr lang="en-US"/>
              <a:pPr/>
              <a:t>1</a:t>
            </a:fld>
            <a:endParaRPr lang="en-US"/>
          </a:p>
        </p:txBody>
      </p:sp>
      <p:sp>
        <p:nvSpPr>
          <p:cNvPr id="29699" name="Rectangle 2"/>
          <p:cNvSpPr>
            <a:spLocks noGrp="1" noRot="1" noChangeAspect="1" noChangeArrowheads="1" noTextEdit="1"/>
          </p:cNvSpPr>
          <p:nvPr>
            <p:ph type="sldImg"/>
          </p:nvPr>
        </p:nvSpPr>
        <p:spPr>
          <a:xfrm>
            <a:off x="1171575" y="698500"/>
            <a:ext cx="4592638" cy="3444875"/>
          </a:xfrm>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41F6C-1139-47F0-929E-5B13DBDD2C0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7606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41F6C-1139-47F0-929E-5B13DBDD2C0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7606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41F6C-1139-47F0-929E-5B13DBDD2C0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60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41F6C-1139-47F0-929E-5B13DBDD2C0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7606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5EF8A5D2-A585-4C46-82B6-C432EF8E071A}" type="slidenum">
              <a:rPr lang="en-US"/>
              <a:pPr/>
              <a:t>24</a:t>
            </a:fld>
            <a:endParaRPr lang="en-US"/>
          </a:p>
        </p:txBody>
      </p:sp>
      <p:sp>
        <p:nvSpPr>
          <p:cNvPr id="49155" name="Rectangle 2"/>
          <p:cNvSpPr>
            <a:spLocks noGrp="1" noRot="1" noChangeAspect="1" noChangeArrowheads="1" noTextEdit="1"/>
          </p:cNvSpPr>
          <p:nvPr>
            <p:ph type="sldImg"/>
          </p:nvPr>
        </p:nvSpPr>
        <p:spPr>
          <a:xfrm>
            <a:off x="1162050" y="692150"/>
            <a:ext cx="4610100" cy="3457575"/>
          </a:xfrm>
          <a:ln/>
        </p:spPr>
      </p:sp>
      <p:sp>
        <p:nvSpPr>
          <p:cNvPr id="49156" name="Rectangle 3"/>
          <p:cNvSpPr>
            <a:spLocks noGrp="1" noChangeArrowheads="1"/>
          </p:cNvSpPr>
          <p:nvPr>
            <p:ph type="body" idx="1"/>
          </p:nvPr>
        </p:nvSpPr>
        <p:spPr>
          <a:noFill/>
          <a:ln/>
        </p:spPr>
        <p:txBody>
          <a:bodyPr lIns="90654" tIns="45327" rIns="90654" bIns="45327"/>
          <a:lstStyle/>
          <a:p>
            <a:pPr marL="228600" indent="-228600"/>
            <a:endParaRPr 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2C0BE7D8-65D3-4AA8-9309-1AC3AC3E496E}" type="slidenum">
              <a:rPr lang="en-US"/>
              <a:pPr/>
              <a:t>25</a:t>
            </a:fld>
            <a:endParaRPr lang="en-US"/>
          </a:p>
        </p:txBody>
      </p:sp>
      <p:sp>
        <p:nvSpPr>
          <p:cNvPr id="54275" name="Rectangle 2"/>
          <p:cNvSpPr>
            <a:spLocks noGrp="1" noRot="1" noChangeAspect="1" noChangeArrowheads="1" noTextEdit="1"/>
          </p:cNvSpPr>
          <p:nvPr>
            <p:ph type="sldImg"/>
          </p:nvPr>
        </p:nvSpPr>
        <p:spPr>
          <a:xfrm>
            <a:off x="1162050" y="692150"/>
            <a:ext cx="4610100" cy="3457575"/>
          </a:xfrm>
          <a:ln/>
        </p:spPr>
      </p:sp>
      <p:sp>
        <p:nvSpPr>
          <p:cNvPr id="54276" name="Rectangle 3"/>
          <p:cNvSpPr>
            <a:spLocks noGrp="1" noChangeArrowheads="1"/>
          </p:cNvSpPr>
          <p:nvPr>
            <p:ph type="body" idx="1"/>
          </p:nvPr>
        </p:nvSpPr>
        <p:spPr>
          <a:noFill/>
          <a:ln/>
        </p:spPr>
        <p:txBody>
          <a:bodyPr lIns="90654" tIns="45327" rIns="90654" bIns="45327"/>
          <a:lstStyle/>
          <a:p>
            <a:pPr marL="228600" indent="-228600"/>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p:spPr>
        <p:txBody>
          <a:bodyPr/>
          <a:lstStyle/>
          <a:p>
            <a:fld id="{0C74B828-E180-4E9D-91D8-657878FF0956}" type="slidenum">
              <a:rPr lang="en-US"/>
              <a:pPr/>
              <a:t>2</a:t>
            </a:fld>
            <a:endParaRPr lang="en-US"/>
          </a:p>
        </p:txBody>
      </p:sp>
      <p:sp>
        <p:nvSpPr>
          <p:cNvPr id="30723" name="Rectangle 2"/>
          <p:cNvSpPr>
            <a:spLocks noGrp="1" noRot="1" noChangeAspect="1" noChangeArrowheads="1" noTextEdit="1"/>
          </p:cNvSpPr>
          <p:nvPr>
            <p:ph type="sldImg"/>
          </p:nvPr>
        </p:nvSpPr>
        <p:spPr>
          <a:xfrm>
            <a:off x="1162050" y="692150"/>
            <a:ext cx="4610100" cy="3457575"/>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lIns="90654" tIns="45327" rIns="90654" bIns="45327"/>
          <a:lstStyle/>
          <a:p>
            <a:pPr marL="228600" indent="-228600"/>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D9810C4F-FC7A-410F-ACF6-6A539370902E}" type="slidenum">
              <a:rPr lang="en-US"/>
              <a:pPr/>
              <a:t>3</a:t>
            </a:fld>
            <a:endParaRPr lang="en-US"/>
          </a:p>
        </p:txBody>
      </p:sp>
      <p:sp>
        <p:nvSpPr>
          <p:cNvPr id="32771" name="Rectangle 2"/>
          <p:cNvSpPr>
            <a:spLocks noGrp="1" noRot="1" noChangeAspect="1" noChangeArrowheads="1" noTextEdit="1"/>
          </p:cNvSpPr>
          <p:nvPr>
            <p:ph type="sldImg"/>
          </p:nvPr>
        </p:nvSpPr>
        <p:spPr>
          <a:xfrm>
            <a:off x="1162050" y="692150"/>
            <a:ext cx="4610100" cy="345757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lIns="90654" tIns="45327" rIns="90654" bIns="45327"/>
          <a:lstStyle/>
          <a:p>
            <a:pPr>
              <a:spcBef>
                <a:spcPct val="20000"/>
              </a:spcBef>
              <a:buSzPct val="75000"/>
              <a:buFont typeface="Wingdings" pitchFamily="2" charset="2"/>
              <a:buNone/>
            </a:pPr>
            <a:endParaRPr lang="en-US" smtClean="0">
              <a:solidFill>
                <a:srgbClr val="FFFFCC"/>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4815360D-50F4-4319-BC20-95BED006F25A}" type="slidenum">
              <a:rPr lang="en-US"/>
              <a:pPr/>
              <a:t>4</a:t>
            </a:fld>
            <a:endParaRPr lang="en-US"/>
          </a:p>
        </p:txBody>
      </p:sp>
      <p:sp>
        <p:nvSpPr>
          <p:cNvPr id="31747" name="Rectangle 2"/>
          <p:cNvSpPr>
            <a:spLocks noGrp="1" noRot="1" noChangeAspect="1" noChangeArrowheads="1" noTextEdit="1"/>
          </p:cNvSpPr>
          <p:nvPr>
            <p:ph type="sldImg"/>
          </p:nvPr>
        </p:nvSpPr>
        <p:spPr>
          <a:xfrm>
            <a:off x="1162050" y="692150"/>
            <a:ext cx="4610100" cy="345757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lIns="90654" tIns="45327" rIns="90654" bIns="45327"/>
          <a:lstStyle/>
          <a:p>
            <a:pPr marL="228600" indent="-228600"/>
            <a:endParaRPr lang="en-US" smtClean="0">
              <a:solidFill>
                <a:srgbClr val="FFFFCC"/>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BCABB277-D38B-479F-B60C-2C95D5A52298}" type="slidenum">
              <a:rPr lang="en-US"/>
              <a:pPr/>
              <a:t>5</a:t>
            </a:fld>
            <a:endParaRPr lang="en-US"/>
          </a:p>
        </p:txBody>
      </p:sp>
      <p:sp>
        <p:nvSpPr>
          <p:cNvPr id="33795" name="Rectangle 2"/>
          <p:cNvSpPr>
            <a:spLocks noGrp="1" noRot="1" noChangeAspect="1" noChangeArrowheads="1" noTextEdit="1"/>
          </p:cNvSpPr>
          <p:nvPr>
            <p:ph type="sldImg"/>
          </p:nvPr>
        </p:nvSpPr>
        <p:spPr>
          <a:xfrm>
            <a:off x="1171575" y="698500"/>
            <a:ext cx="4592638" cy="3444875"/>
          </a:xfrm>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4815360D-50F4-4319-BC20-95BED006F25A}" type="slidenum">
              <a:rPr lang="en-US"/>
              <a:pPr/>
              <a:t>13</a:t>
            </a:fld>
            <a:endParaRPr lang="en-US"/>
          </a:p>
        </p:txBody>
      </p:sp>
      <p:sp>
        <p:nvSpPr>
          <p:cNvPr id="31747" name="Rectangle 2"/>
          <p:cNvSpPr>
            <a:spLocks noGrp="1" noRot="1" noChangeAspect="1" noChangeArrowheads="1" noTextEdit="1"/>
          </p:cNvSpPr>
          <p:nvPr>
            <p:ph type="sldImg"/>
          </p:nvPr>
        </p:nvSpPr>
        <p:spPr>
          <a:xfrm>
            <a:off x="1162050" y="692150"/>
            <a:ext cx="4610100" cy="345757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lIns="90654" tIns="45327" rIns="90654" bIns="45327"/>
          <a:lstStyle/>
          <a:p>
            <a:pPr marL="228600" indent="-228600"/>
            <a:endParaRPr lang="en-US" smtClean="0">
              <a:solidFill>
                <a:srgbClr val="FFFFCC"/>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7C1BB10C-1AA8-4A41-9229-4A7FB03D7A7B}" type="slidenum">
              <a:rPr lang="en-US"/>
              <a:pPr/>
              <a:t>14</a:t>
            </a:fld>
            <a:endParaRPr lang="en-US"/>
          </a:p>
        </p:txBody>
      </p:sp>
      <p:sp>
        <p:nvSpPr>
          <p:cNvPr id="34819" name="Rectangle 2"/>
          <p:cNvSpPr>
            <a:spLocks noGrp="1" noRot="1" noChangeAspect="1" noChangeArrowheads="1" noTextEdit="1"/>
          </p:cNvSpPr>
          <p:nvPr>
            <p:ph type="sldImg"/>
          </p:nvPr>
        </p:nvSpPr>
        <p:spPr>
          <a:xfrm>
            <a:off x="1171575" y="698500"/>
            <a:ext cx="4592638" cy="3444875"/>
          </a:xfrm>
          <a:ln/>
        </p:spPr>
      </p:sp>
      <p:sp>
        <p:nvSpPr>
          <p:cNvPr id="34820" name="Rectangle 3"/>
          <p:cNvSpPr>
            <a:spLocks noGrp="1" noChangeArrowheads="1"/>
          </p:cNvSpPr>
          <p:nvPr>
            <p:ph type="body" idx="1"/>
          </p:nvPr>
        </p:nvSpPr>
        <p:spPr>
          <a:noFill/>
          <a:ln/>
        </p:spPr>
        <p:txBody>
          <a:bodyPr/>
          <a:lstStyle/>
          <a:p>
            <a:endParaRPr lang="en-GB" sz="1000" dirty="0" smtClean="0">
              <a:solidFill>
                <a:srgbClr val="FFFFCC"/>
              </a:solidFill>
              <a:latin typeface="Arial" charset="0"/>
            </a:endParaRP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6D2EB596-3AB7-4840-A0FF-CE0A01F29977}" type="slidenum">
              <a:rPr lang="en-US"/>
              <a:pPr/>
              <a:t>15</a:t>
            </a:fld>
            <a:endParaRPr lang="en-US"/>
          </a:p>
        </p:txBody>
      </p:sp>
      <p:sp>
        <p:nvSpPr>
          <p:cNvPr id="35843" name="Rectangle 2"/>
          <p:cNvSpPr>
            <a:spLocks noGrp="1" noRot="1" noChangeAspect="1" noChangeArrowheads="1" noTextEdit="1"/>
          </p:cNvSpPr>
          <p:nvPr>
            <p:ph type="sldImg"/>
          </p:nvPr>
        </p:nvSpPr>
        <p:spPr>
          <a:xfrm>
            <a:off x="1171575" y="698500"/>
            <a:ext cx="4592638" cy="3444875"/>
          </a:xfrm>
          <a:ln/>
        </p:spPr>
      </p:sp>
      <p:sp>
        <p:nvSpPr>
          <p:cNvPr id="35844" name="Rectangle 3"/>
          <p:cNvSpPr>
            <a:spLocks noGrp="1" noChangeArrowheads="1"/>
          </p:cNvSpPr>
          <p:nvPr>
            <p:ph type="body" idx="1"/>
          </p:nvPr>
        </p:nvSpPr>
        <p:spPr>
          <a:noFill/>
          <a:ln/>
        </p:spPr>
        <p:txBody>
          <a:bodyPr/>
          <a:lstStyle/>
          <a:p>
            <a:endParaRPr lang="en-US" sz="900" smtClean="0">
              <a:solidFill>
                <a:srgbClr val="FFFFCC"/>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77F5ABCF-02D9-48B4-A7DC-38BDFC3632DA}" type="slidenum">
              <a:rPr lang="en-US"/>
              <a:pPr/>
              <a:t>16</a:t>
            </a:fld>
            <a:endParaRPr lang="en-US"/>
          </a:p>
        </p:txBody>
      </p:sp>
      <p:sp>
        <p:nvSpPr>
          <p:cNvPr id="40963" name="Rectangle 2"/>
          <p:cNvSpPr>
            <a:spLocks noGrp="1" noRot="1" noChangeAspect="1" noChangeArrowheads="1" noTextEdit="1"/>
          </p:cNvSpPr>
          <p:nvPr>
            <p:ph type="sldImg"/>
          </p:nvPr>
        </p:nvSpPr>
        <p:spPr>
          <a:xfrm>
            <a:off x="1171575" y="698500"/>
            <a:ext cx="4592638" cy="3444875"/>
          </a:xfrm>
          <a:ln/>
        </p:spPr>
      </p:sp>
      <p:sp>
        <p:nvSpPr>
          <p:cNvPr id="40964" name="Rectangle 3"/>
          <p:cNvSpPr>
            <a:spLocks noGrp="1" noChangeArrowheads="1"/>
          </p:cNvSpPr>
          <p:nvPr>
            <p:ph type="body" idx="1"/>
          </p:nvPr>
        </p:nvSpPr>
        <p:spPr>
          <a:noFill/>
          <a:ln/>
        </p:spPr>
        <p:txBody>
          <a:bodyPr/>
          <a:lstStyle/>
          <a:p>
            <a:r>
              <a:rPr lang="en-US" smtClean="0"/>
              <a:t>The ramp function is constructed by regressing values of the aggregation index for the 575 subwatersheds onto the percentage area of High canopy bulk density. The ramp defines the median 80% range of the data for values of PL of High CBD. No and full support and defined above and below 1 SD of the population mean of Aggregation index for the 575 subwatersheds, respectively. Likewise, no and full support are defined above and below the median 80% range of the PL of High CBD data, respectively.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81000" y="1524000"/>
            <a:ext cx="7239000" cy="1143000"/>
          </a:xfrm>
        </p:spPr>
        <p:txBody>
          <a:bodyPr/>
          <a:lstStyle>
            <a:lvl1pPr>
              <a:defRPr/>
            </a:lvl1pPr>
          </a:lstStyle>
          <a:p>
            <a:r>
              <a:rPr lang="en-US"/>
              <a:t>Click to edit Master title style</a:t>
            </a:r>
          </a:p>
        </p:txBody>
      </p:sp>
      <p:sp>
        <p:nvSpPr>
          <p:cNvPr id="115715" name="Rectangle 3"/>
          <p:cNvSpPr>
            <a:spLocks noGrp="1" noChangeArrowheads="1"/>
          </p:cNvSpPr>
          <p:nvPr>
            <p:ph type="subTitle" idx="1"/>
          </p:nvPr>
        </p:nvSpPr>
        <p:spPr>
          <a:xfrm>
            <a:off x="914400" y="3581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A6EC7-9240-4447-BD65-A67C2BB846C5}"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E4CB96-F172-4F4B-A6DA-772A391A603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76753-EDB0-4CA0-B2A1-B64D91A50F7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F7A261-0BBD-463D-BDF6-ECD53B1FA31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C1549-4C1B-465E-A47F-6DBFAC78CAC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0494E-9393-44E2-A6F9-604DB4067B11}"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EBDD57-1124-4A05-9ECF-6A2BA6DBBD4E}"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3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6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23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79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BBB54A-BCE8-4E09-AC87-ED822032941E}"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1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83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3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0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895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94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50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923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64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8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5FA19-2046-49FE-BEE2-07C1A3CE9D10}"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84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2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668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27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37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59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95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2613B-BF0F-4B89-BF95-B1DFD91E9E15}" type="datetimeFigureOut">
              <a:rPr lang="en-US" smtClean="0">
                <a:solidFill>
                  <a:prstClr val="black">
                    <a:tint val="75000"/>
                  </a:prstClr>
                </a:solidFill>
              </a:rPr>
              <a:pPr/>
              <a:t>9/11/2012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889B8-B41B-4AB2-831B-44FA8E956F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2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5660B6-5625-41D6-8405-4BEAD3BA07F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80BA79-7DA3-4D13-9F6D-BFF028A2CBA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76806A-C97C-43F0-9568-56B1C65BBC9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ABC7BF-74A1-4D27-8638-B529B7AA9E79}"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529D2-CB1F-4D01-ADC7-81F21DBF702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EE675A-8504-4B37-8401-3552606D552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effectLst/>
              </a:defRPr>
            </a:lvl1pPr>
          </a:lstStyle>
          <a:p>
            <a:pPr>
              <a:defRPr/>
            </a:pPr>
            <a:endParaRPr lang="en-US"/>
          </a:p>
        </p:txBody>
      </p:sp>
      <p:sp>
        <p:nvSpPr>
          <p:cNvPr id="114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effectLst/>
              </a:defRPr>
            </a:lvl1pPr>
          </a:lstStyle>
          <a:p>
            <a:pPr>
              <a:defRPr/>
            </a:pPr>
            <a:endParaRPr lang="en-US"/>
          </a:p>
        </p:txBody>
      </p:sp>
      <p:sp>
        <p:nvSpPr>
          <p:cNvPr id="114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effectLst/>
              </a:defRPr>
            </a:lvl1pPr>
          </a:lstStyle>
          <a:p>
            <a:pPr>
              <a:defRPr/>
            </a:pPr>
            <a:fld id="{553B470D-9D48-486C-9486-BA42D86CE6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imes New Roman" pitchFamily="18" charset="0"/>
        </a:defRPr>
      </a:lvl2pPr>
      <a:lvl3pPr algn="ctr" rtl="0" eaLnBrk="0" fontAlgn="base" hangingPunct="0">
        <a:spcBef>
          <a:spcPct val="0"/>
        </a:spcBef>
        <a:spcAft>
          <a:spcPct val="0"/>
        </a:spcAft>
        <a:defRPr sz="4400" i="1">
          <a:solidFill>
            <a:schemeClr val="tx2"/>
          </a:solidFill>
          <a:latin typeface="Times New Roman" pitchFamily="18" charset="0"/>
        </a:defRPr>
      </a:lvl3pPr>
      <a:lvl4pPr algn="ctr" rtl="0" eaLnBrk="0" fontAlgn="base" hangingPunct="0">
        <a:spcBef>
          <a:spcPct val="0"/>
        </a:spcBef>
        <a:spcAft>
          <a:spcPct val="0"/>
        </a:spcAft>
        <a:defRPr sz="4400" i="1">
          <a:solidFill>
            <a:schemeClr val="tx2"/>
          </a:solidFill>
          <a:latin typeface="Times New Roman" pitchFamily="18" charset="0"/>
        </a:defRPr>
      </a:lvl4pPr>
      <a:lvl5pPr algn="ctr" rtl="0" eaLnBrk="0" fontAlgn="base" hangingPunct="0">
        <a:spcBef>
          <a:spcPct val="0"/>
        </a:spcBef>
        <a:spcAft>
          <a:spcPct val="0"/>
        </a:spcAft>
        <a:defRPr sz="4400" i="1">
          <a:solidFill>
            <a:schemeClr val="tx2"/>
          </a:solidFill>
          <a:latin typeface="Times New Roman" pitchFamily="18" charset="0"/>
        </a:defRPr>
      </a:lvl5pPr>
      <a:lvl6pPr marL="457200" algn="ctr" rtl="0" fontAlgn="base">
        <a:spcBef>
          <a:spcPct val="0"/>
        </a:spcBef>
        <a:spcAft>
          <a:spcPct val="0"/>
        </a:spcAft>
        <a:defRPr sz="4400" i="1">
          <a:solidFill>
            <a:schemeClr val="tx2"/>
          </a:solidFill>
          <a:latin typeface="Times New Roman" pitchFamily="18" charset="0"/>
        </a:defRPr>
      </a:lvl6pPr>
      <a:lvl7pPr marL="914400" algn="ctr" rtl="0" fontAlgn="base">
        <a:spcBef>
          <a:spcPct val="0"/>
        </a:spcBef>
        <a:spcAft>
          <a:spcPct val="0"/>
        </a:spcAft>
        <a:defRPr sz="4400" i="1">
          <a:solidFill>
            <a:schemeClr val="tx2"/>
          </a:solidFill>
          <a:latin typeface="Times New Roman" pitchFamily="18" charset="0"/>
        </a:defRPr>
      </a:lvl7pPr>
      <a:lvl8pPr marL="1371600" algn="ctr" rtl="0" fontAlgn="base">
        <a:spcBef>
          <a:spcPct val="0"/>
        </a:spcBef>
        <a:spcAft>
          <a:spcPct val="0"/>
        </a:spcAft>
        <a:defRPr sz="4400" i="1">
          <a:solidFill>
            <a:schemeClr val="tx2"/>
          </a:solidFill>
          <a:latin typeface="Times New Roman" pitchFamily="18" charset="0"/>
        </a:defRPr>
      </a:lvl8pPr>
      <a:lvl9pPr marL="1828800" algn="ctr"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65000"/>
        <a:buChar char="•"/>
        <a:defRPr sz="2000">
          <a:solidFill>
            <a:schemeClr val="tx1"/>
          </a:solidFill>
          <a:latin typeface="+mn-lt"/>
        </a:defRPr>
      </a:lvl5pPr>
      <a:lvl6pPr marL="2514600" indent="-228600" algn="l" rtl="0" fontAlgn="base">
        <a:spcBef>
          <a:spcPct val="20000"/>
        </a:spcBef>
        <a:spcAft>
          <a:spcPct val="0"/>
        </a:spcAft>
        <a:buSzPct val="65000"/>
        <a:buChar char="•"/>
        <a:defRPr sz="2000">
          <a:solidFill>
            <a:schemeClr val="tx1"/>
          </a:solidFill>
          <a:latin typeface="+mn-lt"/>
        </a:defRPr>
      </a:lvl6pPr>
      <a:lvl7pPr marL="2971800" indent="-228600" algn="l" rtl="0" fontAlgn="base">
        <a:spcBef>
          <a:spcPct val="20000"/>
        </a:spcBef>
        <a:spcAft>
          <a:spcPct val="0"/>
        </a:spcAft>
        <a:buSzPct val="65000"/>
        <a:buChar char="•"/>
        <a:defRPr sz="2000">
          <a:solidFill>
            <a:schemeClr val="tx1"/>
          </a:solidFill>
          <a:latin typeface="+mn-lt"/>
        </a:defRPr>
      </a:lvl7pPr>
      <a:lvl8pPr marL="3429000" indent="-228600" algn="l" rtl="0" fontAlgn="base">
        <a:spcBef>
          <a:spcPct val="20000"/>
        </a:spcBef>
        <a:spcAft>
          <a:spcPct val="0"/>
        </a:spcAft>
        <a:buSzPct val="65000"/>
        <a:buChar char="•"/>
        <a:defRPr sz="2000">
          <a:solidFill>
            <a:schemeClr val="tx1"/>
          </a:solidFill>
          <a:latin typeface="+mn-lt"/>
        </a:defRPr>
      </a:lvl8pPr>
      <a:lvl9pPr marL="3886200" indent="-228600" algn="l" rtl="0" fontAlgn="base">
        <a:spcBef>
          <a:spcPct val="20000"/>
        </a:spcBef>
        <a:spcAft>
          <a:spcPct val="0"/>
        </a:spcAft>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92613B-BF0F-4B89-BF95-B1DFD91E9E15}" type="datetimeFigureOut">
              <a:rPr lang="en-US" smtClean="0">
                <a:solidFill>
                  <a:prstClr val="black">
                    <a:tint val="75000"/>
                  </a:prstClr>
                </a:solidFill>
                <a:effectLst/>
                <a:latin typeface="Calibri"/>
              </a:rPr>
              <a:pPr fontAlgn="auto">
                <a:spcBef>
                  <a:spcPts val="0"/>
                </a:spcBef>
                <a:spcAft>
                  <a:spcPts val="0"/>
                </a:spcAft>
              </a:pPr>
              <a:t>9/11/2012</a:t>
            </a:fld>
            <a:endParaRPr lang="en-US">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11889B8-B41B-4AB2-831B-44FA8E956F5D}" type="slidenum">
              <a:rPr lang="en-US" smtClean="0">
                <a:solidFill>
                  <a:prstClr val="black">
                    <a:tint val="75000"/>
                  </a:prstClr>
                </a:solidFill>
                <a:effectLst/>
                <a:latin typeface="Calibri"/>
              </a:rPr>
              <a:pPr fontAlgn="auto">
                <a:spcBef>
                  <a:spcPts val="0"/>
                </a:spcBef>
                <a:spcAft>
                  <a:spcPts val="0"/>
                </a:spcAft>
              </a:pPr>
              <a:t>‹#›</a:t>
            </a:fld>
            <a:endParaRPr lang="en-US">
              <a:solidFill>
                <a:prstClr val="black">
                  <a:tint val="75000"/>
                </a:prstClr>
              </a:solidFill>
              <a:effectLst/>
              <a:latin typeface="Calibri"/>
            </a:endParaRPr>
          </a:p>
        </p:txBody>
      </p:sp>
    </p:spTree>
    <p:extLst>
      <p:ext uri="{BB962C8B-B14F-4D97-AF65-F5344CB8AC3E}">
        <p14:creationId xmlns:p14="http://schemas.microsoft.com/office/powerpoint/2010/main" val="28196749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92613B-BF0F-4B89-BF95-B1DFD91E9E15}" type="datetimeFigureOut">
              <a:rPr lang="en-US" smtClean="0">
                <a:solidFill>
                  <a:prstClr val="black">
                    <a:tint val="75000"/>
                  </a:prstClr>
                </a:solidFill>
                <a:effectLst/>
                <a:latin typeface="Calibri"/>
              </a:rPr>
              <a:pPr fontAlgn="auto">
                <a:spcBef>
                  <a:spcPts val="0"/>
                </a:spcBef>
                <a:spcAft>
                  <a:spcPts val="0"/>
                </a:spcAft>
              </a:pPr>
              <a:t>9/11/2012</a:t>
            </a:fld>
            <a:endParaRPr lang="en-US">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11889B8-B41B-4AB2-831B-44FA8E956F5D}" type="slidenum">
              <a:rPr lang="en-US" smtClean="0">
                <a:solidFill>
                  <a:prstClr val="black">
                    <a:tint val="75000"/>
                  </a:prstClr>
                </a:solidFill>
                <a:effectLst/>
                <a:latin typeface="Calibri"/>
              </a:rPr>
              <a:pPr fontAlgn="auto">
                <a:spcBef>
                  <a:spcPts val="0"/>
                </a:spcBef>
                <a:spcAft>
                  <a:spcPts val="0"/>
                </a:spcAft>
              </a:pPr>
              <a:t>‹#›</a:t>
            </a:fld>
            <a:endParaRPr lang="en-US">
              <a:solidFill>
                <a:prstClr val="black">
                  <a:tint val="75000"/>
                </a:prstClr>
              </a:solidFill>
              <a:effectLst/>
              <a:latin typeface="Calibri"/>
            </a:endParaRPr>
          </a:p>
        </p:txBody>
      </p:sp>
    </p:spTree>
    <p:extLst>
      <p:ext uri="{BB962C8B-B14F-4D97-AF65-F5344CB8AC3E}">
        <p14:creationId xmlns:p14="http://schemas.microsoft.com/office/powerpoint/2010/main" val="13631803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33.jpeg"/><Relationship Id="rId11" Type="http://schemas.openxmlformats.org/officeDocument/2006/relationships/image" Target="../media/image12.png"/><Relationship Id="rId5" Type="http://schemas.openxmlformats.org/officeDocument/2006/relationships/image" Target="../media/image32.jpeg"/><Relationship Id="rId10" Type="http://schemas.openxmlformats.org/officeDocument/2006/relationships/image" Target="../media/image29.png"/><Relationship Id="rId4" Type="http://schemas.openxmlformats.org/officeDocument/2006/relationships/image" Target="../media/image31.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0.jpeg"/><Relationship Id="rId11" Type="http://schemas.openxmlformats.org/officeDocument/2006/relationships/image" Target="../media/image13.png"/><Relationship Id="rId5" Type="http://schemas.openxmlformats.org/officeDocument/2006/relationships/image" Target="../media/image39.jpeg"/><Relationship Id="rId10" Type="http://schemas.openxmlformats.org/officeDocument/2006/relationships/image" Target="../media/image29.png"/><Relationship Id="rId4" Type="http://schemas.openxmlformats.org/officeDocument/2006/relationships/image" Target="../media/image38.jpe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1" y="0"/>
            <a:ext cx="9144000" cy="4981575"/>
            <a:chOff x="123095" y="131403"/>
            <a:chExt cx="8897815" cy="5171466"/>
          </a:xfrm>
        </p:grpSpPr>
        <p:pic>
          <p:nvPicPr>
            <p:cNvPr id="5" name="Picture 4" descr="DSCN3114.JPG"/>
            <p:cNvPicPr>
              <a:picLocks noChangeAspect="1"/>
            </p:cNvPicPr>
            <p:nvPr/>
          </p:nvPicPr>
          <p:blipFill>
            <a:blip r:embed="rId3" cstate="print"/>
            <a:srcRect b="14215"/>
            <a:stretch>
              <a:fillRect/>
            </a:stretch>
          </p:blipFill>
          <p:spPr>
            <a:xfrm>
              <a:off x="138171" y="138469"/>
              <a:ext cx="8882734" cy="5164400"/>
            </a:xfrm>
            <a:prstGeom prst="rect">
              <a:avLst/>
            </a:prstGeom>
            <a:solidFill>
              <a:srgbClr val="001600">
                <a:alpha val="30000"/>
              </a:srgbClr>
            </a:solidFill>
          </p:spPr>
        </p:pic>
        <p:sp>
          <p:nvSpPr>
            <p:cNvPr id="37899" name="Rectangle 11"/>
            <p:cNvSpPr>
              <a:spLocks noChangeArrowheads="1"/>
            </p:cNvSpPr>
            <p:nvPr/>
          </p:nvSpPr>
          <p:spPr bwMode="auto">
            <a:xfrm>
              <a:off x="123095" y="131403"/>
              <a:ext cx="8897815" cy="1341304"/>
            </a:xfrm>
            <a:prstGeom prst="rect">
              <a:avLst/>
            </a:prstGeom>
            <a:solidFill>
              <a:srgbClr val="000000">
                <a:alpha val="30980"/>
              </a:srgbClr>
            </a:solidFill>
            <a:ln w="9525">
              <a:noFill/>
              <a:miter lim="800000"/>
              <a:headEnd/>
              <a:tailEnd/>
            </a:ln>
            <a:effectLst/>
          </p:spPr>
          <p:txBody>
            <a:bodyPr anchor="ctr"/>
            <a:lstStyle/>
            <a:p>
              <a:pPr>
                <a:defRPr/>
              </a:pPr>
              <a:r>
                <a:rPr lang="en-US" sz="3200" dirty="0">
                  <a:solidFill>
                    <a:srgbClr val="FFFFFF"/>
                  </a:solidFill>
                  <a:effectLst>
                    <a:outerShdw blurRad="38100" dist="38100" dir="2700000" algn="tl">
                      <a:srgbClr val="000000"/>
                    </a:outerShdw>
                  </a:effectLst>
                  <a:latin typeface="Comic Sans MS" pitchFamily="66" charset="0"/>
                </a:rPr>
                <a:t>Decision support for strategic forest-fuels management in the Pacific Northwest</a:t>
              </a:r>
            </a:p>
          </p:txBody>
        </p:sp>
      </p:grpSp>
      <p:sp>
        <p:nvSpPr>
          <p:cNvPr id="37891" name="Rectangle 3"/>
          <p:cNvSpPr>
            <a:spLocks noGrp="1" noChangeArrowheads="1"/>
          </p:cNvSpPr>
          <p:nvPr>
            <p:ph type="subTitle" idx="1"/>
          </p:nvPr>
        </p:nvSpPr>
        <p:spPr>
          <a:xfrm>
            <a:off x="0" y="4978402"/>
            <a:ext cx="9143996" cy="1879598"/>
          </a:xfrm>
        </p:spPr>
        <p:txBody>
          <a:bodyPr/>
          <a:lstStyle/>
          <a:p>
            <a:pPr algn="l"/>
            <a:r>
              <a:rPr lang="en-US" sz="2400" dirty="0">
                <a:solidFill>
                  <a:srgbClr val="FFFFFF"/>
                </a:solidFill>
                <a:latin typeface="Comic Sans MS" pitchFamily="66" charset="0"/>
              </a:rPr>
              <a:t>Keith </a:t>
            </a:r>
            <a:r>
              <a:rPr lang="en-US" sz="2400" dirty="0" smtClean="0">
                <a:solidFill>
                  <a:srgbClr val="FFFFFF"/>
                </a:solidFill>
                <a:latin typeface="Comic Sans MS" pitchFamily="66" charset="0"/>
              </a:rPr>
              <a:t>Reynolds, Paul Hessburg, James Dickinson, Brion Salter</a:t>
            </a:r>
          </a:p>
          <a:p>
            <a:pPr algn="l"/>
            <a:r>
              <a:rPr lang="en-US" sz="2400" i="1" dirty="0" smtClean="0">
                <a:solidFill>
                  <a:srgbClr val="FFFFFF"/>
                </a:solidFill>
                <a:latin typeface="Comic Sans MS" pitchFamily="66" charset="0"/>
              </a:rPr>
              <a:t>USDA-Forest Service, PNW Research Station, and</a:t>
            </a:r>
          </a:p>
          <a:p>
            <a:pPr algn="l"/>
            <a:endParaRPr lang="en-US" sz="600" dirty="0" smtClean="0">
              <a:solidFill>
                <a:srgbClr val="FFFFFF"/>
              </a:solidFill>
              <a:latin typeface="Comic Sans MS" pitchFamily="66" charset="0"/>
            </a:endParaRPr>
          </a:p>
          <a:p>
            <a:pPr algn="l"/>
            <a:r>
              <a:rPr lang="en-US" sz="2400" dirty="0" smtClean="0">
                <a:solidFill>
                  <a:srgbClr val="FFFFFF"/>
                </a:solidFill>
                <a:latin typeface="Comic Sans MS" pitchFamily="66" charset="0"/>
              </a:rPr>
              <a:t>Robert Keane</a:t>
            </a:r>
          </a:p>
          <a:p>
            <a:pPr algn="l"/>
            <a:r>
              <a:rPr lang="en-US" sz="2400" i="1" dirty="0">
                <a:solidFill>
                  <a:srgbClr val="FFFFFF"/>
                </a:solidFill>
                <a:latin typeface="Comic Sans MS" pitchFamily="66" charset="0"/>
              </a:rPr>
              <a:t>USDA-Forest Service, </a:t>
            </a:r>
            <a:r>
              <a:rPr lang="en-US" sz="2400" i="1" dirty="0" smtClean="0">
                <a:solidFill>
                  <a:srgbClr val="FFFFFF"/>
                </a:solidFill>
                <a:latin typeface="Comic Sans MS" pitchFamily="66" charset="0"/>
              </a:rPr>
              <a:t>Rocky Mtn Research </a:t>
            </a:r>
            <a:r>
              <a:rPr lang="en-US" sz="2400" i="1" dirty="0">
                <a:solidFill>
                  <a:srgbClr val="FFFFFF"/>
                </a:solidFill>
                <a:latin typeface="Comic Sans MS" pitchFamily="66" charset="0"/>
              </a:rPr>
              <a:t>Station</a:t>
            </a:r>
          </a:p>
          <a:p>
            <a:pPr algn="l"/>
            <a:endParaRPr lang="en-US" sz="2000" dirty="0" smtClean="0">
              <a:solidFill>
                <a:srgbClr val="FFFF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85725" y="428625"/>
            <a:ext cx="8972550" cy="5391150"/>
          </a:xfrm>
          <a:prstGeom prst="rect">
            <a:avLst/>
          </a:prstGeom>
        </p:spPr>
      </p:pic>
    </p:spTree>
    <p:extLst>
      <p:ext uri="{BB962C8B-B14F-4D97-AF65-F5344CB8AC3E}">
        <p14:creationId xmlns:p14="http://schemas.microsoft.com/office/powerpoint/2010/main" val="38700339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324592"/>
            <a:ext cx="8704613" cy="459179"/>
          </a:xfrm>
        </p:spPr>
        <p:txBody>
          <a:bodyPr/>
          <a:lstStyle/>
          <a:p>
            <a:r>
              <a:rPr lang="en-US" sz="3200" kern="1200" dirty="0">
                <a:solidFill>
                  <a:srgbClr val="FFFF00"/>
                </a:solidFill>
                <a:latin typeface="Comic Sans MS" pitchFamily="66" charset="0"/>
                <a:ea typeface="+mn-ea"/>
                <a:cs typeface="+mn-cs"/>
              </a:rPr>
              <a:t>Data </a:t>
            </a:r>
            <a:r>
              <a:rPr lang="en-US" sz="3200" kern="1200" dirty="0" smtClean="0">
                <a:solidFill>
                  <a:srgbClr val="FFFF00"/>
                </a:solidFill>
                <a:latin typeface="Comic Sans MS" pitchFamily="66" charset="0"/>
                <a:ea typeface="+mn-ea"/>
                <a:cs typeface="+mn-cs"/>
              </a:rPr>
              <a:t>sources attributed to watersheds</a:t>
            </a:r>
            <a:endParaRPr lang="en-US" sz="3200" kern="1200" dirty="0">
              <a:solidFill>
                <a:srgbClr val="FFFF00"/>
              </a:solidFill>
              <a:latin typeface="Comic Sans MS" pitchFamily="66" charset="0"/>
              <a:ea typeface="+mn-ea"/>
              <a:cs typeface="+mn-cs"/>
            </a:endParaRPr>
          </a:p>
        </p:txBody>
      </p:sp>
      <p:sp>
        <p:nvSpPr>
          <p:cNvPr id="5" name="TextBox 4"/>
          <p:cNvSpPr txBox="1"/>
          <p:nvPr/>
        </p:nvSpPr>
        <p:spPr>
          <a:xfrm>
            <a:off x="184518" y="5995488"/>
            <a:ext cx="7297190" cy="748923"/>
          </a:xfrm>
          <a:prstGeom prst="rect">
            <a:avLst/>
          </a:prstGeom>
          <a:noFill/>
        </p:spPr>
        <p:txBody>
          <a:bodyPr wrap="none" rtlCol="0">
            <a:spAutoFit/>
          </a:bodyPr>
          <a:lstStyle/>
          <a:p>
            <a:r>
              <a:rPr lang="en-US" sz="3200" baseline="30000" dirty="0" smtClean="0">
                <a:solidFill>
                  <a:srgbClr val="FFFFFF"/>
                </a:solidFill>
                <a:latin typeface="Comic Sans MS" pitchFamily="66" charset="0"/>
              </a:rPr>
              <a:t>*Metrics are an index, combining percent land area and </a:t>
            </a:r>
          </a:p>
          <a:p>
            <a:pPr algn="l"/>
            <a:r>
              <a:rPr lang="en-US" sz="3200" baseline="30000" dirty="0" smtClean="0">
                <a:solidFill>
                  <a:srgbClr val="FFFFFF"/>
                </a:solidFill>
                <a:latin typeface="Comic Sans MS" pitchFamily="66" charset="0"/>
              </a:rPr>
              <a:t>   an aggregation index from </a:t>
            </a:r>
            <a:r>
              <a:rPr lang="en-US" sz="3200" baseline="30000" dirty="0" err="1" smtClean="0">
                <a:solidFill>
                  <a:srgbClr val="FFFFFF"/>
                </a:solidFill>
                <a:latin typeface="Comic Sans MS" pitchFamily="66" charset="0"/>
              </a:rPr>
              <a:t>Fragstats</a:t>
            </a:r>
            <a:endParaRPr lang="en-US" sz="3200" baseline="30000" dirty="0">
              <a:solidFill>
                <a:srgbClr val="FFFFFF"/>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97470247"/>
              </p:ext>
            </p:extLst>
          </p:nvPr>
        </p:nvGraphicFramePr>
        <p:xfrm>
          <a:off x="664617" y="1104406"/>
          <a:ext cx="7553108" cy="4702627"/>
        </p:xfrm>
        <a:graphic>
          <a:graphicData uri="http://schemas.openxmlformats.org/drawingml/2006/table">
            <a:tbl>
              <a:tblPr firstRow="1" firstCol="1" bandRow="1">
                <a:tableStyleId>{5C22544A-7EE6-4342-B048-85BDC9FD1C3A}</a:tableStyleId>
              </a:tblPr>
              <a:tblGrid>
                <a:gridCol w="1788894"/>
                <a:gridCol w="3246511"/>
                <a:gridCol w="2517703"/>
              </a:tblGrid>
              <a:tr h="269698">
                <a:tc>
                  <a:txBody>
                    <a:bodyPr/>
                    <a:lstStyle/>
                    <a:p>
                      <a:pPr marL="0" marR="0">
                        <a:lnSpc>
                          <a:spcPct val="115000"/>
                        </a:lnSpc>
                        <a:spcBef>
                          <a:spcPts val="0"/>
                        </a:spcBef>
                        <a:spcAft>
                          <a:spcPts val="0"/>
                        </a:spcAft>
                      </a:pPr>
                      <a:r>
                        <a:rPr lang="en-US" sz="1400" dirty="0">
                          <a:effectLst/>
                          <a:latin typeface="+mj-lt"/>
                        </a:rPr>
                        <a:t>Topic</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Metrics</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Source</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dirty="0">
                          <a:effectLst/>
                          <a:latin typeface="+mj-lt"/>
                        </a:rPr>
                        <a:t>Surface fuels</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Fire behavior fuel models</a:t>
                      </a:r>
                      <a:r>
                        <a:rPr lang="en-US" sz="1400" baseline="30000" dirty="0" smtClean="0">
                          <a:effectLst/>
                          <a:latin typeface="+mj-lt"/>
                        </a:rPr>
                        <a:t>*</a:t>
                      </a:r>
                      <a:r>
                        <a:rPr lang="en-US" sz="1400" dirty="0" smtClean="0">
                          <a:effectLst/>
                          <a:latin typeface="+mj-lt"/>
                        </a:rPr>
                        <a:t> </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LANDFIRE</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dirty="0">
                          <a:effectLst/>
                          <a:latin typeface="+mj-lt"/>
                        </a:rPr>
                        <a:t>Canopy fuels</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Crown bulk density*, crown base </a:t>
                      </a:r>
                      <a:r>
                        <a:rPr lang="en-US" sz="1400" dirty="0" err="1" smtClean="0">
                          <a:effectLst/>
                          <a:latin typeface="+mj-lt"/>
                        </a:rPr>
                        <a:t>ht</a:t>
                      </a:r>
                      <a:r>
                        <a:rPr lang="en-US" sz="1400" baseline="30000" dirty="0" smtClean="0">
                          <a:effectLst/>
                          <a:latin typeface="+mj-lt"/>
                        </a:rPr>
                        <a:t>*</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LANDFIRE</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dirty="0">
                          <a:effectLst/>
                          <a:latin typeface="+mj-lt"/>
                        </a:rPr>
                        <a:t>Fire behavior</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Crown fire potential, flame length</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FIREHARM</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dirty="0">
                          <a:effectLst/>
                          <a:latin typeface="+mj-lt"/>
                        </a:rPr>
                        <a:t> </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Burn </a:t>
                      </a:r>
                      <a:r>
                        <a:rPr lang="en-US" sz="1400" dirty="0" smtClean="0">
                          <a:effectLst/>
                          <a:latin typeface="+mj-lt"/>
                        </a:rPr>
                        <a:t>probability, flame length</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FSIM</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dirty="0">
                          <a:effectLst/>
                          <a:latin typeface="+mj-lt"/>
                        </a:rPr>
                        <a:t> </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Fire behavior statistic</a:t>
                      </a:r>
                      <a:endParaRPr lang="en-US" sz="14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Parisien MaxEnt full model</a:t>
                      </a:r>
                      <a:endParaRPr lang="en-US" sz="1400">
                        <a:effectLst/>
                        <a:latin typeface="+mj-lt"/>
                        <a:ea typeface="Calibri"/>
                        <a:cs typeface="Times New Roman"/>
                      </a:endParaRPr>
                    </a:p>
                  </a:txBody>
                  <a:tcPr marL="68580" marR="68580" marT="0" marB="0"/>
                </a:tc>
              </a:tr>
              <a:tr h="562948">
                <a:tc>
                  <a:txBody>
                    <a:bodyPr/>
                    <a:lstStyle/>
                    <a:p>
                      <a:pPr marL="0" marR="0">
                        <a:lnSpc>
                          <a:spcPct val="115000"/>
                        </a:lnSpc>
                        <a:spcBef>
                          <a:spcPts val="0"/>
                        </a:spcBef>
                        <a:spcAft>
                          <a:spcPts val="0"/>
                        </a:spcAft>
                      </a:pPr>
                      <a:r>
                        <a:rPr lang="en-US" sz="1400" dirty="0">
                          <a:effectLst/>
                          <a:latin typeface="+mj-lt"/>
                        </a:rPr>
                        <a:t>Ignition risk</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Lightning strikes</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National Lightning Detection Network </a:t>
                      </a:r>
                      <a:endParaRPr lang="en-US" sz="1400">
                        <a:effectLst/>
                        <a:latin typeface="+mj-lt"/>
                        <a:ea typeface="Calibri"/>
                        <a:cs typeface="Times New Roman"/>
                      </a:endParaRPr>
                    </a:p>
                  </a:txBody>
                  <a:tcPr marL="68580" marR="68580" marT="0" marB="0"/>
                </a:tc>
              </a:tr>
              <a:tr h="562948">
                <a:tc>
                  <a:txBody>
                    <a:bodyPr/>
                    <a:lstStyle/>
                    <a:p>
                      <a:pPr marL="0" marR="0">
                        <a:lnSpc>
                          <a:spcPct val="115000"/>
                        </a:lnSpc>
                        <a:spcBef>
                          <a:spcPts val="0"/>
                        </a:spcBef>
                        <a:spcAft>
                          <a:spcPts val="0"/>
                        </a:spcAft>
                      </a:pPr>
                      <a:r>
                        <a:rPr lang="en-US" sz="1400" dirty="0">
                          <a:effectLst/>
                          <a:latin typeface="+mj-lt"/>
                        </a:rPr>
                        <a:t> </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Fire density</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Federal Wildland Fire Occurrence Database</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a:effectLst/>
                          <a:latin typeface="+mj-lt"/>
                        </a:rPr>
                        <a:t>Drought</a:t>
                      </a:r>
                      <a:endParaRPr lang="en-US" sz="14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Palmer Drought Severity Index</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National Climate Data Center  </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a:effectLst/>
                          <a:latin typeface="+mj-lt"/>
                        </a:rPr>
                        <a:t> </a:t>
                      </a:r>
                      <a:endParaRPr lang="en-US" sz="14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err="1">
                          <a:effectLst/>
                          <a:latin typeface="+mj-lt"/>
                        </a:rPr>
                        <a:t>Keetch-Byram</a:t>
                      </a:r>
                      <a:r>
                        <a:rPr lang="en-US" sz="1400" dirty="0">
                          <a:effectLst/>
                          <a:latin typeface="+mj-lt"/>
                        </a:rPr>
                        <a:t> Drought Index</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FIREHARM</a:t>
                      </a:r>
                      <a:endParaRPr lang="en-US" sz="1400">
                        <a:effectLst/>
                        <a:latin typeface="+mj-lt"/>
                        <a:ea typeface="Calibri"/>
                        <a:cs typeface="Times New Roman"/>
                      </a:endParaRPr>
                    </a:p>
                  </a:txBody>
                  <a:tcPr marL="68580" marR="68580" marT="0" marB="0"/>
                </a:tc>
              </a:tr>
              <a:tr h="269698">
                <a:tc>
                  <a:txBody>
                    <a:bodyPr/>
                    <a:lstStyle/>
                    <a:p>
                      <a:pPr marL="0" marR="0">
                        <a:lnSpc>
                          <a:spcPct val="115000"/>
                        </a:lnSpc>
                        <a:spcBef>
                          <a:spcPts val="0"/>
                        </a:spcBef>
                        <a:spcAft>
                          <a:spcPts val="0"/>
                        </a:spcAft>
                      </a:pPr>
                      <a:r>
                        <a:rPr lang="en-US" sz="1400">
                          <a:effectLst/>
                          <a:latin typeface="+mj-lt"/>
                        </a:rPr>
                        <a:t>Temperature</a:t>
                      </a:r>
                      <a:endParaRPr lang="en-US" sz="14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Days &gt; 90F, Mean DD heating &gt; 64.4F</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latin typeface="+mj-lt"/>
                        </a:rPr>
                        <a:t>Climate Source via ORNL</a:t>
                      </a:r>
                      <a:endParaRPr lang="en-US" sz="1400">
                        <a:effectLst/>
                        <a:latin typeface="+mj-lt"/>
                        <a:ea typeface="Calibri"/>
                        <a:cs typeface="Times New Roman"/>
                      </a:endParaRPr>
                    </a:p>
                  </a:txBody>
                  <a:tcPr marL="68580" marR="68580" marT="0" marB="0"/>
                </a:tc>
              </a:tr>
              <a:tr h="1149449">
                <a:tc>
                  <a:txBody>
                    <a:bodyPr/>
                    <a:lstStyle/>
                    <a:p>
                      <a:pPr marL="0" marR="0">
                        <a:lnSpc>
                          <a:spcPct val="115000"/>
                        </a:lnSpc>
                        <a:spcBef>
                          <a:spcPts val="0"/>
                        </a:spcBef>
                        <a:spcAft>
                          <a:spcPts val="0"/>
                        </a:spcAft>
                      </a:pPr>
                      <a:r>
                        <a:rPr lang="en-US" sz="1400" dirty="0">
                          <a:effectLst/>
                          <a:latin typeface="+mj-lt"/>
                        </a:rPr>
                        <a:t>Curing</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Inverted </a:t>
                      </a:r>
                      <a:r>
                        <a:rPr lang="en-US" sz="1400" dirty="0" err="1">
                          <a:effectLst/>
                          <a:latin typeface="+mj-lt"/>
                        </a:rPr>
                        <a:t>precip</a:t>
                      </a:r>
                      <a:r>
                        <a:rPr lang="en-US" sz="1400" dirty="0">
                          <a:effectLst/>
                          <a:latin typeface="+mj-lt"/>
                        </a:rPr>
                        <a:t> for growing season,</a:t>
                      </a:r>
                    </a:p>
                    <a:p>
                      <a:pPr marL="0" marR="0">
                        <a:lnSpc>
                          <a:spcPct val="115000"/>
                        </a:lnSpc>
                        <a:spcBef>
                          <a:spcPts val="0"/>
                        </a:spcBef>
                        <a:spcAft>
                          <a:spcPts val="0"/>
                        </a:spcAft>
                      </a:pPr>
                      <a:r>
                        <a:rPr lang="en-US" sz="1400" dirty="0">
                          <a:effectLst/>
                          <a:latin typeface="+mj-lt"/>
                        </a:rPr>
                        <a:t>Ave max consecutive days w/o rain,</a:t>
                      </a:r>
                    </a:p>
                    <a:p>
                      <a:pPr marL="0" marR="0">
                        <a:lnSpc>
                          <a:spcPct val="115000"/>
                        </a:lnSpc>
                        <a:spcBef>
                          <a:spcPts val="0"/>
                        </a:spcBef>
                        <a:spcAft>
                          <a:spcPts val="0"/>
                        </a:spcAft>
                      </a:pPr>
                      <a:r>
                        <a:rPr lang="en-US" sz="1400" dirty="0" smtClean="0">
                          <a:effectLst/>
                          <a:latin typeface="+mj-lt"/>
                        </a:rPr>
                        <a:t>Ave </a:t>
                      </a:r>
                      <a:r>
                        <a:rPr lang="en-US" sz="1400" dirty="0">
                          <a:effectLst/>
                          <a:latin typeface="+mj-lt"/>
                        </a:rPr>
                        <a:t>max days w/ vapor pressure deficit &lt;1000 Pa</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Climate Source via ORNL</a:t>
                      </a:r>
                      <a:endParaRPr lang="en-US" sz="14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859663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76" y="229590"/>
            <a:ext cx="7772400" cy="684810"/>
          </a:xfrm>
        </p:spPr>
        <p:txBody>
          <a:bodyPr/>
          <a:lstStyle/>
          <a:p>
            <a:r>
              <a:rPr lang="en-US" sz="3200" kern="1200" dirty="0" smtClean="0">
                <a:solidFill>
                  <a:srgbClr val="FFFF00"/>
                </a:solidFill>
                <a:latin typeface="Comic Sans MS" pitchFamily="66" charset="0"/>
                <a:ea typeface="+mn-ea"/>
                <a:cs typeface="+mn-cs"/>
              </a:rPr>
              <a:t>Six structural </a:t>
            </a:r>
            <a:r>
              <a:rPr lang="en-US" sz="3200" kern="1200" dirty="0">
                <a:solidFill>
                  <a:srgbClr val="FFFF00"/>
                </a:solidFill>
                <a:latin typeface="Comic Sans MS" pitchFamily="66" charset="0"/>
                <a:ea typeface="+mn-ea"/>
                <a:cs typeface="+mn-cs"/>
              </a:rPr>
              <a:t>variants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523" y="1191163"/>
            <a:ext cx="2685937" cy="208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6205511" y="3736339"/>
            <a:ext cx="2748484" cy="2271156"/>
            <a:chOff x="6205511" y="3736339"/>
            <a:chExt cx="2748484" cy="2271156"/>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11" y="3736339"/>
              <a:ext cx="2748484" cy="227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20"/>
            <p:cNvSpPr txBox="1">
              <a:spLocks noChangeArrowheads="1"/>
            </p:cNvSpPr>
            <p:nvPr/>
          </p:nvSpPr>
          <p:spPr bwMode="auto">
            <a:xfrm>
              <a:off x="7004114" y="3736339"/>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6</a:t>
              </a:r>
              <a:endParaRPr lang="en-US" sz="1200" b="1" dirty="0">
                <a:solidFill>
                  <a:schemeClr val="bg2"/>
                </a:solidFill>
                <a:effectLst/>
                <a:latin typeface="Arial" charset="0"/>
              </a:endParaRPr>
            </a:p>
          </p:txBody>
        </p:sp>
      </p:grpSp>
      <p:sp>
        <p:nvSpPr>
          <p:cNvPr id="16" name="Text Box 20"/>
          <p:cNvSpPr txBox="1">
            <a:spLocks noChangeArrowheads="1"/>
          </p:cNvSpPr>
          <p:nvPr/>
        </p:nvSpPr>
        <p:spPr bwMode="auto">
          <a:xfrm>
            <a:off x="4623136" y="1149461"/>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2</a:t>
            </a:r>
            <a:endParaRPr lang="en-US" sz="1200" b="1" dirty="0">
              <a:solidFill>
                <a:schemeClr val="bg2"/>
              </a:solidFill>
              <a:effectLst/>
              <a:latin typeface="Arial" charset="0"/>
            </a:endParaRPr>
          </a:p>
        </p:txBody>
      </p:sp>
      <p:grpSp>
        <p:nvGrpSpPr>
          <p:cNvPr id="3" name="Group 2"/>
          <p:cNvGrpSpPr/>
          <p:nvPr/>
        </p:nvGrpSpPr>
        <p:grpSpPr>
          <a:xfrm>
            <a:off x="3115830" y="3736339"/>
            <a:ext cx="2881209" cy="2271156"/>
            <a:chOff x="3804598" y="3763212"/>
            <a:chExt cx="2788351" cy="2244283"/>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598" y="3763212"/>
              <a:ext cx="2788351" cy="22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0"/>
            <p:cNvSpPr txBox="1">
              <a:spLocks noChangeArrowheads="1"/>
            </p:cNvSpPr>
            <p:nvPr/>
          </p:nvSpPr>
          <p:spPr bwMode="auto">
            <a:xfrm>
              <a:off x="4718139" y="3763212"/>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5</a:t>
              </a:r>
              <a:endParaRPr lang="en-US" sz="1200" b="1" dirty="0">
                <a:solidFill>
                  <a:schemeClr val="bg2"/>
                </a:solidFill>
                <a:effectLst/>
                <a:latin typeface="Arial" charset="0"/>
              </a:endParaRPr>
            </a:p>
          </p:txBody>
        </p:sp>
      </p:grpSp>
      <p:grpSp>
        <p:nvGrpSpPr>
          <p:cNvPr id="18" name="Group 17"/>
          <p:cNvGrpSpPr/>
          <p:nvPr/>
        </p:nvGrpSpPr>
        <p:grpSpPr>
          <a:xfrm>
            <a:off x="6554997" y="1173420"/>
            <a:ext cx="2456047" cy="2123001"/>
            <a:chOff x="6687953" y="1155678"/>
            <a:chExt cx="2456047" cy="2123001"/>
          </a:xfrm>
        </p:grpSpPr>
        <p:pic>
          <p:nvPicPr>
            <p:cNvPr id="9" name="Picture 8"/>
            <p:cNvPicPr>
              <a:picLocks noChangeAspect="1" noChangeArrowheads="1"/>
            </p:cNvPicPr>
            <p:nvPr/>
          </p:nvPicPr>
          <p:blipFill>
            <a:blip r:embed="rId5" cstate="print"/>
            <a:srcRect/>
            <a:stretch>
              <a:fillRect/>
            </a:stretch>
          </p:blipFill>
          <p:spPr bwMode="auto">
            <a:xfrm>
              <a:off x="6687953" y="1155678"/>
              <a:ext cx="2456047" cy="2123001"/>
            </a:xfrm>
            <a:prstGeom prst="rect">
              <a:avLst/>
            </a:prstGeom>
            <a:noFill/>
            <a:ln w="9525">
              <a:noFill/>
              <a:miter lim="800000"/>
              <a:headEnd/>
              <a:tailEnd/>
            </a:ln>
          </p:spPr>
        </p:pic>
        <p:sp>
          <p:nvSpPr>
            <p:cNvPr id="21" name="Text Box 20"/>
            <p:cNvSpPr txBox="1">
              <a:spLocks noChangeArrowheads="1"/>
            </p:cNvSpPr>
            <p:nvPr/>
          </p:nvSpPr>
          <p:spPr bwMode="auto">
            <a:xfrm>
              <a:off x="7340337" y="1163361"/>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3</a:t>
              </a:r>
              <a:endParaRPr lang="en-US" sz="1200" b="1" dirty="0">
                <a:solidFill>
                  <a:schemeClr val="bg2"/>
                </a:solidFill>
                <a:effectLst/>
                <a:latin typeface="Arial" charset="0"/>
              </a:endParaRPr>
            </a:p>
          </p:txBody>
        </p:sp>
      </p:grpSp>
      <p:grpSp>
        <p:nvGrpSpPr>
          <p:cNvPr id="19" name="Group 18"/>
          <p:cNvGrpSpPr/>
          <p:nvPr/>
        </p:nvGrpSpPr>
        <p:grpSpPr>
          <a:xfrm>
            <a:off x="175352" y="3723906"/>
            <a:ext cx="2678306" cy="2283589"/>
            <a:chOff x="175352" y="3723906"/>
            <a:chExt cx="2678306" cy="2283589"/>
          </a:xfrm>
        </p:grpSpPr>
        <p:pic>
          <p:nvPicPr>
            <p:cNvPr id="12" name="Picture 11"/>
            <p:cNvPicPr>
              <a:picLocks noChangeAspect="1" noChangeArrowheads="1"/>
            </p:cNvPicPr>
            <p:nvPr/>
          </p:nvPicPr>
          <p:blipFill>
            <a:blip r:embed="rId6" cstate="print"/>
            <a:srcRect b="391"/>
            <a:stretch>
              <a:fillRect/>
            </a:stretch>
          </p:blipFill>
          <p:spPr bwMode="auto">
            <a:xfrm>
              <a:off x="175352" y="3736339"/>
              <a:ext cx="2678306" cy="2271156"/>
            </a:xfrm>
            <a:prstGeom prst="rect">
              <a:avLst/>
            </a:prstGeom>
            <a:noFill/>
            <a:ln w="9525">
              <a:noFill/>
              <a:miter lim="800000"/>
              <a:headEnd/>
              <a:tailEnd/>
            </a:ln>
          </p:spPr>
        </p:pic>
        <p:sp>
          <p:nvSpPr>
            <p:cNvPr id="22" name="Text Box 20"/>
            <p:cNvSpPr txBox="1">
              <a:spLocks noChangeArrowheads="1"/>
            </p:cNvSpPr>
            <p:nvPr/>
          </p:nvSpPr>
          <p:spPr bwMode="auto">
            <a:xfrm>
              <a:off x="938866" y="3723906"/>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4</a:t>
              </a:r>
              <a:endParaRPr lang="en-US" sz="1200" b="1" dirty="0">
                <a:solidFill>
                  <a:schemeClr val="bg2"/>
                </a:solidFill>
                <a:effectLst/>
                <a:latin typeface="Arial" charset="0"/>
              </a:endParaRPr>
            </a:p>
          </p:txBody>
        </p:sp>
      </p:grpSp>
      <p:grpSp>
        <p:nvGrpSpPr>
          <p:cNvPr id="8" name="Group 7"/>
          <p:cNvGrpSpPr/>
          <p:nvPr/>
        </p:nvGrpSpPr>
        <p:grpSpPr>
          <a:xfrm>
            <a:off x="152311" y="1192584"/>
            <a:ext cx="3495675" cy="1852226"/>
            <a:chOff x="175352" y="1149460"/>
            <a:chExt cx="3495675" cy="1852226"/>
          </a:xfrm>
        </p:grpSpPr>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352" y="1163361"/>
              <a:ext cx="34956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20"/>
            <p:cNvSpPr txBox="1">
              <a:spLocks noChangeArrowheads="1"/>
            </p:cNvSpPr>
            <p:nvPr/>
          </p:nvSpPr>
          <p:spPr bwMode="auto">
            <a:xfrm>
              <a:off x="1347550" y="1149460"/>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bg2"/>
                  </a:solidFill>
                  <a:effectLst/>
                  <a:latin typeface="Arial" charset="0"/>
                </a:rPr>
                <a:t>Fire </a:t>
              </a:r>
              <a:r>
                <a:rPr lang="en-US" sz="1200" b="1" dirty="0" smtClean="0">
                  <a:solidFill>
                    <a:schemeClr val="bg2"/>
                  </a:solidFill>
                  <a:effectLst/>
                  <a:latin typeface="Arial" charset="0"/>
                </a:rPr>
                <a:t>danger 1</a:t>
              </a:r>
              <a:endParaRPr lang="en-US" sz="1200" b="1" dirty="0">
                <a:solidFill>
                  <a:schemeClr val="bg2"/>
                </a:solidFill>
                <a:effectLst/>
                <a:latin typeface="Arial" charset="0"/>
              </a:endParaRPr>
            </a:p>
          </p:txBody>
        </p:sp>
      </p:grpSp>
      <p:sp>
        <p:nvSpPr>
          <p:cNvPr id="4" name="Rectangle 3"/>
          <p:cNvSpPr/>
          <p:nvPr/>
        </p:nvSpPr>
        <p:spPr bwMode="auto">
          <a:xfrm>
            <a:off x="1092530" y="2576945"/>
            <a:ext cx="807617" cy="467865"/>
          </a:xfrm>
          <a:prstGeom prst="rect">
            <a:avLst/>
          </a:prstGeom>
          <a:noFill/>
          <a:ln w="19050" cap="flat" cmpd="sng" algn="ctr">
            <a:solidFill>
              <a:schemeClr val="accent5">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5" name="TextBox 4"/>
          <p:cNvSpPr txBox="1"/>
          <p:nvPr/>
        </p:nvSpPr>
        <p:spPr>
          <a:xfrm>
            <a:off x="755323" y="4017027"/>
            <a:ext cx="1518365" cy="338554"/>
          </a:xfrm>
          <a:prstGeom prst="rect">
            <a:avLst/>
          </a:prstGeom>
          <a:noFill/>
        </p:spPr>
        <p:txBody>
          <a:bodyPr wrap="none" rtlCol="0">
            <a:spAutoFit/>
          </a:bodyPr>
          <a:lstStyle/>
          <a:p>
            <a:r>
              <a:rPr lang="en-US" sz="1600" dirty="0" smtClean="0"/>
              <a:t>(Fuel treatment)</a:t>
            </a:r>
            <a:endParaRPr lang="en-US" sz="1600" dirty="0"/>
          </a:p>
        </p:txBody>
      </p:sp>
      <p:sp>
        <p:nvSpPr>
          <p:cNvPr id="24" name="TextBox 23"/>
          <p:cNvSpPr txBox="1"/>
          <p:nvPr/>
        </p:nvSpPr>
        <p:spPr>
          <a:xfrm>
            <a:off x="7059419" y="1426460"/>
            <a:ext cx="1407758" cy="338554"/>
          </a:xfrm>
          <a:prstGeom prst="rect">
            <a:avLst/>
          </a:prstGeom>
          <a:noFill/>
        </p:spPr>
        <p:txBody>
          <a:bodyPr wrap="none" rtlCol="0">
            <a:spAutoFit/>
          </a:bodyPr>
          <a:lstStyle/>
          <a:p>
            <a:r>
              <a:rPr lang="en-US" sz="1600" dirty="0" smtClean="0"/>
              <a:t>(Preparedness)</a:t>
            </a:r>
            <a:endParaRPr lang="en-US" sz="1600" dirty="0"/>
          </a:p>
        </p:txBody>
      </p:sp>
    </p:spTree>
    <p:extLst>
      <p:ext uri="{BB962C8B-B14F-4D97-AF65-F5344CB8AC3E}">
        <p14:creationId xmlns:p14="http://schemas.microsoft.com/office/powerpoint/2010/main" val="25066327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89560" y="879231"/>
            <a:ext cx="8580120" cy="3921369"/>
          </a:xfrm>
          <a:prstGeom prst="rect">
            <a:avLst/>
          </a:prstGeom>
          <a:noFill/>
          <a:ln w="3175">
            <a:noFill/>
            <a:miter lim="800000"/>
            <a:headEnd/>
            <a:tailEnd/>
          </a:ln>
        </p:spPr>
        <p:txBody>
          <a:bodyPr lIns="92075" tIns="46038" rIns="92075" bIns="46038"/>
          <a:lstStyle/>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Behavioral variants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FIREHARM, event mode (Keane)</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FIREHARM, probabilistic mode (Keane)</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Large fire simulator (Finney)</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Statistical model (</a:t>
            </a:r>
            <a:r>
              <a:rPr lang="en-US" dirty="0" err="1" smtClean="0">
                <a:solidFill>
                  <a:srgbClr val="FFFFFF"/>
                </a:solidFill>
                <a:effectLst/>
                <a:latin typeface="Comic Sans MS" pitchFamily="66" charset="0"/>
                <a:cs typeface="Arial" pitchFamily="34" charset="0"/>
              </a:rPr>
              <a:t>Parisien</a:t>
            </a:r>
            <a:r>
              <a:rPr lang="en-US" dirty="0" smtClean="0">
                <a:solidFill>
                  <a:srgbClr val="FFFFFF"/>
                </a:solidFill>
                <a:effectLst/>
                <a:latin typeface="Comic Sans MS" pitchFamily="66" charset="0"/>
                <a:cs typeface="Arial" pitchFamily="34" charset="0"/>
              </a:rPr>
              <a:t> </a:t>
            </a:r>
            <a:r>
              <a:rPr lang="en-US" dirty="0" err="1" smtClean="0">
                <a:solidFill>
                  <a:srgbClr val="FFFFFF"/>
                </a:solidFill>
                <a:effectLst/>
                <a:latin typeface="Comic Sans MS" pitchFamily="66" charset="0"/>
                <a:cs typeface="Arial" pitchFamily="34" charset="0"/>
              </a:rPr>
              <a:t>MaxEnt</a:t>
            </a:r>
            <a:r>
              <a:rPr lang="en-US" dirty="0" smtClean="0">
                <a:solidFill>
                  <a:srgbClr val="FFFFFF"/>
                </a:solidFill>
                <a:effectLst/>
                <a:latin typeface="Comic Sans MS" pitchFamily="66" charset="0"/>
                <a:cs typeface="Arial" pitchFamily="34" charset="0"/>
              </a:rPr>
              <a:t> MLA, full) </a:t>
            </a:r>
          </a:p>
          <a:p>
            <a:pPr marL="609600" indent="-609600" algn="l">
              <a:spcBef>
                <a:spcPct val="20000"/>
              </a:spcBef>
              <a:buSzPct val="75000"/>
              <a:buFont typeface="+mj-lt"/>
              <a:buAutoNum type="arabicParenR"/>
            </a:pPr>
            <a:endParaRPr lang="en-US" dirty="0" smtClean="0">
              <a:solidFill>
                <a:srgbClr val="FFFFFF"/>
              </a:solidFill>
              <a:effectLst/>
              <a:latin typeface="Comic Sans MS" pitchFamily="66" charset="0"/>
              <a:cs typeface="Arial" pitchFamily="34" charset="0"/>
            </a:endParaRP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Ensembles of behavioral variants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AND (limiting factors)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UNION (compensating factors)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OR (least limiting) </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These are a logical analog to confidence limits</a:t>
            </a:r>
          </a:p>
        </p:txBody>
      </p:sp>
      <p:sp>
        <p:nvSpPr>
          <p:cNvPr id="6148" name="Rectangle 4"/>
          <p:cNvSpPr>
            <a:spLocks noChangeArrowheads="1"/>
          </p:cNvSpPr>
          <p:nvPr/>
        </p:nvSpPr>
        <p:spPr bwMode="auto">
          <a:xfrm>
            <a:off x="417318" y="170715"/>
            <a:ext cx="8324604" cy="609600"/>
          </a:xfrm>
          <a:prstGeom prst="rect">
            <a:avLst/>
          </a:prstGeom>
          <a:noFill/>
          <a:ln w="3175">
            <a:noFill/>
            <a:miter lim="800000"/>
            <a:headEnd/>
            <a:tailEnd/>
          </a:ln>
        </p:spPr>
        <p:txBody>
          <a:bodyPr lIns="92075" tIns="46038" rIns="92075" bIns="46038"/>
          <a:lstStyle/>
          <a:p>
            <a:pPr marL="609600" indent="-609600">
              <a:spcBef>
                <a:spcPct val="20000"/>
              </a:spcBef>
              <a:buSzPct val="75000"/>
              <a:buFont typeface="Wingdings" pitchFamily="2" charset="2"/>
              <a:buNone/>
            </a:pPr>
            <a:r>
              <a:rPr lang="en-US" sz="3000" dirty="0" smtClean="0">
                <a:solidFill>
                  <a:srgbClr val="FFFF99"/>
                </a:solidFill>
                <a:effectLst/>
                <a:latin typeface="Comic Sans MS" pitchFamily="66" charset="0"/>
                <a:cs typeface="Arial" pitchFamily="34" charset="0"/>
              </a:rPr>
              <a:t>Four behavioral variants and three ensembles</a:t>
            </a:r>
            <a:endParaRPr lang="en-US" sz="3000" dirty="0">
              <a:solidFill>
                <a:srgbClr val="FFFF99"/>
              </a:solidFill>
              <a:effectLst/>
              <a:latin typeface="Comic Sans MS" pitchFamily="66" charset="0"/>
              <a:cs typeface="Arial" pitchFamily="34" charset="0"/>
            </a:endParaRPr>
          </a:p>
        </p:txBody>
      </p:sp>
    </p:spTree>
    <p:extLst>
      <p:ext uri="{BB962C8B-B14F-4D97-AF65-F5344CB8AC3E}">
        <p14:creationId xmlns:p14="http://schemas.microsoft.com/office/powerpoint/2010/main" val="614098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wipe(left)">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wipe(left)">
                                      <p:cBhvr>
                                        <p:cTn id="37" dur="500"/>
                                        <p:tgtEl>
                                          <p:spTgt spid="61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147">
                                            <p:txEl>
                                              <p:pRg st="8" end="8"/>
                                            </p:txEl>
                                          </p:spTgt>
                                        </p:tgtEl>
                                        <p:attrNameLst>
                                          <p:attrName>style.visibility</p:attrName>
                                        </p:attrNameLst>
                                      </p:cBhvr>
                                      <p:to>
                                        <p:strVal val="visible"/>
                                      </p:to>
                                    </p:set>
                                    <p:animEffect transition="in" filter="wipe(left)">
                                      <p:cBhvr>
                                        <p:cTn id="42" dur="500"/>
                                        <p:tgtEl>
                                          <p:spTgt spid="614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147">
                                            <p:txEl>
                                              <p:pRg st="9" end="9"/>
                                            </p:txEl>
                                          </p:spTgt>
                                        </p:tgtEl>
                                        <p:attrNameLst>
                                          <p:attrName>style.visibility</p:attrName>
                                        </p:attrNameLst>
                                      </p:cBhvr>
                                      <p:to>
                                        <p:strVal val="visible"/>
                                      </p:to>
                                    </p:set>
                                    <p:animEffect transition="in" filter="wipe(left)">
                                      <p:cBhvr>
                                        <p:cTn id="47" dur="500"/>
                                        <p:tgtEl>
                                          <p:spTgt spid="614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147">
                                            <p:txEl>
                                              <p:pRg st="10" end="10"/>
                                            </p:txEl>
                                          </p:spTgt>
                                        </p:tgtEl>
                                        <p:attrNameLst>
                                          <p:attrName>style.visibility</p:attrName>
                                        </p:attrNameLst>
                                      </p:cBhvr>
                                      <p:to>
                                        <p:strVal val="visible"/>
                                      </p:to>
                                    </p:set>
                                    <p:animEffect transition="in" filter="wipe(left)">
                                      <p:cBhvr>
                                        <p:cTn id="52"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5772" name="Group 28"/>
          <p:cNvGraphicFramePr>
            <a:graphicFrameLocks noGrp="1"/>
          </p:cNvGraphicFramePr>
          <p:nvPr>
            <p:ph type="tbl" idx="1"/>
            <p:extLst>
              <p:ext uri="{D42A27DB-BD31-4B8C-83A1-F6EECF244321}">
                <p14:modId xmlns:p14="http://schemas.microsoft.com/office/powerpoint/2010/main" val="3447504339"/>
              </p:ext>
            </p:extLst>
          </p:nvPr>
        </p:nvGraphicFramePr>
        <p:xfrm>
          <a:off x="228600" y="307975"/>
          <a:ext cx="8763000" cy="6275388"/>
        </p:xfrm>
        <a:graphic>
          <a:graphicData uri="http://schemas.openxmlformats.org/drawingml/2006/table">
            <a:tbl>
              <a:tblPr/>
              <a:tblGrid>
                <a:gridCol w="3787775"/>
                <a:gridCol w="4975225"/>
              </a:tblGrid>
              <a:tr h="484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500" b="0" i="0" u="none" strike="noStrike" cap="none" normalizeH="0" baseline="0" dirty="0" smtClean="0">
                          <a:ln>
                            <a:noFill/>
                          </a:ln>
                          <a:solidFill>
                            <a:srgbClr val="FFFF66"/>
                          </a:solidFill>
                          <a:effectLst/>
                          <a:latin typeface="Comic Sans MS" pitchFamily="66" charset="0"/>
                          <a:cs typeface="Times New Roman" pitchFamily="18" charset="0"/>
                        </a:rPr>
                        <a:t>Level 1 </a:t>
                      </a:r>
                      <a:r>
                        <a:rPr kumimoji="0" lang="en-GB" sz="2500" b="0" i="0" u="none" strike="noStrike" cap="none" normalizeH="0" baseline="0" dirty="0" smtClean="0">
                          <a:ln>
                            <a:noFill/>
                          </a:ln>
                          <a:solidFill>
                            <a:srgbClr val="FFFFFF"/>
                          </a:solidFill>
                          <a:effectLst/>
                          <a:latin typeface="Comic Sans MS" pitchFamily="66" charset="0"/>
                          <a:cs typeface="Times New Roman" pitchFamily="18" charset="0"/>
                        </a:rPr>
                        <a:t>Evaluation – Propositions (all take the null form)</a:t>
                      </a:r>
                      <a:endParaRPr kumimoji="0" lang="en-GB" sz="2500" b="0" i="0" u="none" strike="noStrike" cap="none" normalizeH="0" baseline="0" dirty="0" smtClean="0">
                        <a:ln>
                          <a:noFill/>
                        </a:ln>
                        <a:solidFill>
                          <a:srgbClr val="FFFFFF"/>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c hMerge="1">
                  <a:txBody>
                    <a:bodyPr/>
                    <a:lstStyle/>
                    <a:p>
                      <a:endParaRPr lang="en-US"/>
                    </a:p>
                  </a:txBody>
                  <a:tcPr/>
                </a:tc>
              </a:tr>
              <a:tr h="161290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500" b="1" i="0" u="none" strike="noStrike" cap="none" normalizeH="0" baseline="0" dirty="0" smtClean="0">
                          <a:ln>
                            <a:noFill/>
                          </a:ln>
                          <a:solidFill>
                            <a:srgbClr val="66FFFF"/>
                          </a:solidFill>
                          <a:effectLst/>
                          <a:latin typeface="Comic Sans MS" pitchFamily="66" charset="0"/>
                          <a:cs typeface="Times New Roman" pitchFamily="18" charset="0"/>
                        </a:rPr>
                        <a:t>Fire danger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FFFFCC"/>
                          </a:solidFill>
                          <a:effectLst/>
                          <a:latin typeface="Comic Sans MS" pitchFamily="66" charset="0"/>
                        </a:rPr>
                        <a:t> </a:t>
                      </a:r>
                      <a:r>
                        <a:rPr kumimoji="0" lang="en-US" sz="2400" b="0" i="0" u="none" strike="noStrike" cap="none" normalizeH="0" baseline="0" dirty="0" smtClean="0">
                          <a:ln>
                            <a:noFill/>
                          </a:ln>
                          <a:solidFill>
                            <a:srgbClr val="FFFFFF"/>
                          </a:solidFill>
                          <a:effectLst/>
                          <a:latin typeface="Comic Sans MS" pitchFamily="66" charset="0"/>
                        </a:rPr>
                        <a:t>Danger of a severe wildfire </a:t>
                      </a:r>
                      <a:r>
                        <a:rPr kumimoji="0" lang="en-US" sz="2400" b="1" i="0" u="none" strike="noStrike" cap="none" normalizeH="0" baseline="0" dirty="0" smtClean="0">
                          <a:ln>
                            <a:noFill/>
                          </a:ln>
                          <a:solidFill>
                            <a:srgbClr val="FFFF00"/>
                          </a:solidFill>
                          <a:effectLst/>
                          <a:latin typeface="Comic Sans MS" pitchFamily="66" charset="0"/>
                        </a:rPr>
                        <a:t>is low</a:t>
                      </a:r>
                      <a:r>
                        <a:rPr kumimoji="0" lang="en-US" sz="2400" b="0" i="0" u="none" strike="noStrike" cap="none" normalizeH="0" baseline="0" dirty="0" smtClean="0">
                          <a:ln>
                            <a:noFill/>
                          </a:ln>
                          <a:solidFill>
                            <a:srgbClr val="FFFFCC"/>
                          </a:solidFill>
                          <a:effectLst/>
                          <a:latin typeface="Comic Sans MS" pitchFamily="66" charset="0"/>
                        </a:rPr>
                        <a:t>.</a:t>
                      </a:r>
                      <a:endParaRPr kumimoji="0" lang="en-GB" sz="2400" b="0" i="0" u="none" strike="noStrike" cap="none" normalizeH="0" baseline="0" dirty="0" smtClean="0">
                        <a:ln>
                          <a:noFill/>
                        </a:ln>
                        <a:solidFill>
                          <a:srgbClr val="FFFFCC"/>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FFFFCC"/>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CC"/>
                        </a:solidFill>
                        <a:effectLst/>
                        <a:latin typeface="Comic Sans MS" pitchFamily="66" charset="0"/>
                        <a:cs typeface="Times New Roman" pitchFamily="18"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66FFFF"/>
                          </a:solidFill>
                          <a:effectLst/>
                          <a:latin typeface="Comic Sans MS" pitchFamily="66" charset="0"/>
                          <a:cs typeface="Times New Roman" pitchFamily="18" charset="0"/>
                        </a:rPr>
                        <a:t>fire hazard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Comic Sans MS" pitchFamily="66" charset="0"/>
                        </a:rPr>
                        <a:t>vegetation and fuel conditions within the watershed </a:t>
                      </a:r>
                      <a:r>
                        <a:rPr kumimoji="0" lang="en-US" sz="2200" b="1" i="0" u="none" strike="noStrike" cap="none" normalizeH="0" baseline="0" dirty="0" smtClean="0">
                          <a:ln>
                            <a:noFill/>
                          </a:ln>
                          <a:solidFill>
                            <a:srgbClr val="FFFF00"/>
                          </a:solidFill>
                          <a:effectLst/>
                          <a:latin typeface="Comic Sans MS" pitchFamily="66" charset="0"/>
                        </a:rPr>
                        <a:t>do not support</a:t>
                      </a:r>
                      <a:r>
                        <a:rPr kumimoji="0" lang="en-US" sz="2200" b="0" i="0" u="none" strike="noStrike" cap="none" normalizeH="0" baseline="0" dirty="0" smtClean="0">
                          <a:ln>
                            <a:noFill/>
                          </a:ln>
                          <a:solidFill>
                            <a:srgbClr val="FFFF00"/>
                          </a:solidFill>
                          <a:effectLst/>
                          <a:latin typeface="Comic Sans MS" pitchFamily="66" charset="0"/>
                        </a:rPr>
                        <a:t> </a:t>
                      </a:r>
                      <a:r>
                        <a:rPr kumimoji="0" lang="en-US" sz="2200" b="0" i="0" u="none" strike="noStrike" cap="none" normalizeH="0" baseline="0" dirty="0" smtClean="0">
                          <a:ln>
                            <a:noFill/>
                          </a:ln>
                          <a:solidFill>
                            <a:srgbClr val="FFFFFF"/>
                          </a:solidFill>
                          <a:effectLst/>
                          <a:latin typeface="Comic Sans MS" pitchFamily="66" charset="0"/>
                        </a:rPr>
                        <a:t>a severe wildfire.</a:t>
                      </a:r>
                      <a:endParaRPr kumimoji="0" lang="en-GB" sz="2200" b="0" i="0" u="none" strike="noStrike" cap="none" normalizeH="0" baseline="0" dirty="0" smtClean="0">
                        <a:ln>
                          <a:noFill/>
                        </a:ln>
                        <a:solidFill>
                          <a:srgbClr val="FFFFFF"/>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r h="15367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66FFFF"/>
                          </a:solidFill>
                          <a:effectLst/>
                          <a:latin typeface="Comic Sans MS" pitchFamily="66" charset="0"/>
                          <a:cs typeface="Times New Roman" pitchFamily="18" charset="0"/>
                        </a:rPr>
                        <a:t>fire behavior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Comic Sans MS" pitchFamily="66" charset="0"/>
                        </a:rPr>
                        <a:t>expected fire behavior within the watershed </a:t>
                      </a:r>
                      <a:r>
                        <a:rPr kumimoji="0" lang="en-US" sz="2200" b="1" i="0" u="none" strike="noStrike" cap="none" normalizeH="0" baseline="0" dirty="0" smtClean="0">
                          <a:ln>
                            <a:noFill/>
                          </a:ln>
                          <a:solidFill>
                            <a:srgbClr val="FFFF00"/>
                          </a:solidFill>
                          <a:effectLst/>
                          <a:latin typeface="Comic Sans MS" pitchFamily="66" charset="0"/>
                        </a:rPr>
                        <a:t>is not severe</a:t>
                      </a:r>
                      <a:r>
                        <a:rPr kumimoji="0" lang="en-US" sz="2200" b="0" i="0" u="none" strike="noStrike" cap="none" normalizeH="0" baseline="0" dirty="0" smtClean="0">
                          <a:ln>
                            <a:noFill/>
                          </a:ln>
                          <a:solidFill>
                            <a:srgbClr val="FFFFCC"/>
                          </a:solidFill>
                          <a:effectLst/>
                          <a:latin typeface="Comic Sans MS" pitchFamily="66" charset="0"/>
                        </a:rPr>
                        <a:t>.</a:t>
                      </a:r>
                      <a:endParaRPr kumimoji="0" lang="en-GB" sz="2200" b="0" i="0" u="none" strike="noStrike" cap="none" normalizeH="0" baseline="0" dirty="0" smtClean="0">
                        <a:ln>
                          <a:noFill/>
                        </a:ln>
                        <a:solidFill>
                          <a:srgbClr val="FFFFCC"/>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r h="13208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66FFFF"/>
                          </a:solidFill>
                          <a:effectLst/>
                          <a:latin typeface="Comic Sans MS" pitchFamily="66" charset="0"/>
                          <a:cs typeface="Times New Roman" pitchFamily="18" charset="0"/>
                        </a:rPr>
                        <a:t>ignition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FF"/>
                          </a:solidFill>
                          <a:effectLst/>
                          <a:latin typeface="Comic Sans MS" pitchFamily="66" charset="0"/>
                        </a:rPr>
                        <a:t>likelihood of a wildfire ignition within the watershed </a:t>
                      </a:r>
                      <a:r>
                        <a:rPr kumimoji="0" lang="en-US" sz="2200" b="1" i="0" u="none" strike="noStrike" cap="none" normalizeH="0" baseline="0" dirty="0" smtClean="0">
                          <a:ln>
                            <a:noFill/>
                          </a:ln>
                          <a:solidFill>
                            <a:srgbClr val="FFFF00"/>
                          </a:solidFill>
                          <a:effectLst/>
                          <a:latin typeface="Comic Sans MS" pitchFamily="66" charset="0"/>
                        </a:rPr>
                        <a:t>is low</a:t>
                      </a:r>
                      <a:r>
                        <a:rPr kumimoji="0" lang="en-US" sz="2200" b="0" i="0" u="none" strike="noStrike" cap="none" normalizeH="0" baseline="0" dirty="0" smtClean="0">
                          <a:ln>
                            <a:noFill/>
                          </a:ln>
                          <a:solidFill>
                            <a:srgbClr val="FFFFCC"/>
                          </a:solidFill>
                          <a:effectLst/>
                          <a:latin typeface="Comic Sans MS" pitchFamily="66" charset="0"/>
                        </a:rPr>
                        <a:t>.</a:t>
                      </a:r>
                      <a:endParaRPr kumimoji="0" lang="en-GB" sz="2200" b="0" i="0" u="none" strike="noStrike" cap="none" normalizeH="0" baseline="0" dirty="0" smtClean="0">
                        <a:ln>
                          <a:noFill/>
                        </a:ln>
                        <a:solidFill>
                          <a:srgbClr val="FFFFCC"/>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r h="13208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FFFFCC"/>
                        </a:solidFill>
                        <a:effectLst/>
                        <a:latin typeface="Arial" charset="0"/>
                        <a:cs typeface="Times New Roman" pitchFamily="18"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kern="1200" cap="none" normalizeH="0" baseline="0" dirty="0" smtClean="0">
                          <a:ln>
                            <a:noFill/>
                          </a:ln>
                          <a:solidFill>
                            <a:srgbClr val="66FFFF"/>
                          </a:solidFill>
                          <a:effectLst/>
                          <a:latin typeface="Comic Sans MS" pitchFamily="66" charset="0"/>
                          <a:ea typeface="+mn-ea"/>
                          <a:cs typeface="Times New Roman" pitchFamily="18" charset="0"/>
                        </a:rPr>
                        <a:t>climate influence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kern="1200" cap="none" normalizeH="0" baseline="0" dirty="0" smtClean="0">
                          <a:ln>
                            <a:noFill/>
                          </a:ln>
                          <a:solidFill>
                            <a:srgbClr val="FFFFFF"/>
                          </a:solidFill>
                          <a:effectLst/>
                          <a:latin typeface="Comic Sans MS" pitchFamily="66" charset="0"/>
                          <a:ea typeface="+mn-ea"/>
                          <a:cs typeface="+mn-cs"/>
                        </a:rPr>
                        <a:t>Weather and climate data </a:t>
                      </a:r>
                      <a:r>
                        <a:rPr kumimoji="0" lang="en-GB" sz="2200" b="1" i="0" u="none" strike="noStrike" kern="1200" cap="none" normalizeH="0" baseline="0" dirty="0" smtClean="0">
                          <a:ln>
                            <a:noFill/>
                          </a:ln>
                          <a:solidFill>
                            <a:srgbClr val="FFFF00"/>
                          </a:solidFill>
                          <a:effectLst/>
                          <a:latin typeface="Comic Sans MS" pitchFamily="66" charset="0"/>
                          <a:ea typeface="+mn-ea"/>
                          <a:cs typeface="+mn-cs"/>
                        </a:rPr>
                        <a:t>do not support</a:t>
                      </a:r>
                      <a:r>
                        <a:rPr kumimoji="0" lang="en-GB" sz="2400" b="1" i="0" u="none" strike="noStrike" kern="1200" cap="none" normalizeH="0" baseline="0" dirty="0" smtClean="0">
                          <a:ln>
                            <a:noFill/>
                          </a:ln>
                          <a:solidFill>
                            <a:srgbClr val="66FFFF"/>
                          </a:solidFill>
                          <a:effectLst/>
                          <a:latin typeface="Comic Sans MS" pitchFamily="66" charset="0"/>
                          <a:ea typeface="+mn-ea"/>
                          <a:cs typeface="Times New Roman" pitchFamily="18" charset="0"/>
                        </a:rPr>
                        <a:t> </a:t>
                      </a:r>
                      <a:r>
                        <a:rPr kumimoji="0" lang="en-GB" sz="2200" b="0" i="0" u="none" strike="noStrike" kern="1200" cap="none" normalizeH="0" baseline="0" dirty="0" smtClean="0">
                          <a:ln>
                            <a:noFill/>
                          </a:ln>
                          <a:solidFill>
                            <a:srgbClr val="FFFFFF"/>
                          </a:solidFill>
                          <a:effectLst/>
                          <a:latin typeface="Comic Sans MS" pitchFamily="66" charset="0"/>
                          <a:ea typeface="+mn-ea"/>
                          <a:cs typeface="+mn-cs"/>
                        </a:rPr>
                        <a:t>severe wildfire.</a:t>
                      </a:r>
                      <a:r>
                        <a:rPr kumimoji="0" lang="en-GB" sz="2400" b="1" i="0" u="none" strike="noStrike" kern="1200" cap="none" normalizeH="0" baseline="0" dirty="0" smtClean="0">
                          <a:ln>
                            <a:noFill/>
                          </a:ln>
                          <a:solidFill>
                            <a:srgbClr val="FFFFFF"/>
                          </a:solidFill>
                          <a:effectLst/>
                          <a:latin typeface="Comic Sans MS" pitchFamily="66" charset="0"/>
                          <a:ea typeface="+mn-ea"/>
                          <a:cs typeface="Times New Roman" pitchFamily="18" charset="0"/>
                        </a:rPr>
                        <a:t> </a:t>
                      </a: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bl>
          </a:graphicData>
        </a:graphic>
      </p:graphicFrame>
      <p:grpSp>
        <p:nvGrpSpPr>
          <p:cNvPr id="7" name="Group 6"/>
          <p:cNvGrpSpPr/>
          <p:nvPr/>
        </p:nvGrpSpPr>
        <p:grpSpPr>
          <a:xfrm>
            <a:off x="378204" y="2079576"/>
            <a:ext cx="3505200" cy="1937030"/>
            <a:chOff x="378204" y="2799666"/>
            <a:chExt cx="3505200" cy="1937030"/>
          </a:xfrm>
        </p:grpSpPr>
        <p:sp>
          <p:nvSpPr>
            <p:cNvPr id="415762" name="Text Box 18"/>
            <p:cNvSpPr txBox="1">
              <a:spLocks noChangeArrowheads="1"/>
            </p:cNvSpPr>
            <p:nvPr/>
          </p:nvSpPr>
          <p:spPr bwMode="auto">
            <a:xfrm>
              <a:off x="1971675" y="3455988"/>
              <a:ext cx="312738" cy="304800"/>
            </a:xfrm>
            <a:prstGeom prst="rect">
              <a:avLst/>
            </a:prstGeom>
            <a:noFill/>
            <a:ln w="12700">
              <a:noFill/>
              <a:miter lim="800000"/>
              <a:headEnd type="none" w="sm" len="sm"/>
              <a:tailEnd type="none" w="sm" len="sm"/>
            </a:ln>
            <a:effectLst/>
          </p:spPr>
          <p:txBody>
            <a:bodyPr wrap="none">
              <a:spAutoFit/>
            </a:bodyPr>
            <a:lstStyle/>
            <a:p>
              <a:pPr>
                <a:defRPr/>
              </a:pPr>
              <a:r>
                <a:rPr lang="en-US" sz="1400" b="1">
                  <a:solidFill>
                    <a:srgbClr val="FF3300"/>
                  </a:solidFill>
                  <a:effectLst>
                    <a:outerShdw blurRad="38100" dist="38100" dir="2700000" algn="tl">
                      <a:srgbClr val="000000"/>
                    </a:outerShdw>
                  </a:effectLst>
                  <a:latin typeface="Arial" charset="0"/>
                </a:rPr>
                <a:t>U</a:t>
              </a:r>
            </a:p>
          </p:txBody>
        </p:sp>
        <p:pic>
          <p:nvPicPr>
            <p:cNvPr id="8216" name="Picture 24"/>
            <p:cNvPicPr>
              <a:picLocks noChangeAspect="1" noChangeArrowheads="1"/>
            </p:cNvPicPr>
            <p:nvPr/>
          </p:nvPicPr>
          <p:blipFill>
            <a:blip r:embed="rId3" cstate="print"/>
            <a:srcRect/>
            <a:stretch>
              <a:fillRect/>
            </a:stretch>
          </p:blipFill>
          <p:spPr bwMode="auto">
            <a:xfrm>
              <a:off x="378204" y="2803121"/>
              <a:ext cx="3505200" cy="1933575"/>
            </a:xfrm>
            <a:prstGeom prst="rect">
              <a:avLst/>
            </a:prstGeom>
            <a:noFill/>
            <a:ln w="12700" cap="flat" cmpd="sng">
              <a:noFill/>
              <a:prstDash val="solid"/>
              <a:miter lim="800000"/>
              <a:headEnd type="none" w="sm" len="sm"/>
              <a:tailEnd type="none" w="sm" len="sm"/>
            </a:ln>
          </p:spPr>
        </p:pic>
        <p:sp>
          <p:nvSpPr>
            <p:cNvPr id="8211" name="Text Box 20"/>
            <p:cNvSpPr txBox="1">
              <a:spLocks noChangeArrowheads="1"/>
            </p:cNvSpPr>
            <p:nvPr/>
          </p:nvSpPr>
          <p:spPr bwMode="auto">
            <a:xfrm>
              <a:off x="1701567" y="2799666"/>
              <a:ext cx="873125" cy="244475"/>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000" b="1" dirty="0">
                  <a:solidFill>
                    <a:schemeClr val="bg2"/>
                  </a:solidFill>
                  <a:effectLst/>
                  <a:latin typeface="Arial" charset="0"/>
                </a:rPr>
                <a:t>Fire danger</a:t>
              </a:r>
            </a:p>
          </p:txBody>
        </p:sp>
      </p:grpSp>
      <p:sp>
        <p:nvSpPr>
          <p:cNvPr id="2" name="Oval 1"/>
          <p:cNvSpPr/>
          <p:nvPr/>
        </p:nvSpPr>
        <p:spPr bwMode="auto">
          <a:xfrm>
            <a:off x="2987567" y="3646118"/>
            <a:ext cx="827688" cy="358326"/>
          </a:xfrm>
          <a:prstGeom prst="ellipse">
            <a:avLst/>
          </a:prstGeom>
          <a:solidFill>
            <a:srgbClr val="FFFFFF"/>
          </a:solidFill>
          <a:ln w="9525" cap="flat" cmpd="sng" algn="ctr">
            <a:solidFill>
              <a:srgbClr val="0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Narrow" pitchFamily="34" charset="0"/>
                <a:cs typeface="Calibri" pitchFamily="34" charset="0"/>
              </a:rPr>
              <a:t>Climate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Narrow" pitchFamily="34" charset="0"/>
                <a:cs typeface="Calibri" pitchFamily="34" charset="0"/>
              </a:rPr>
              <a:t>influence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491" name="Group 523"/>
          <p:cNvGraphicFramePr>
            <a:graphicFrameLocks noGrp="1"/>
          </p:cNvGraphicFramePr>
          <p:nvPr>
            <p:ph type="tbl" idx="1"/>
            <p:extLst>
              <p:ext uri="{D42A27DB-BD31-4B8C-83A1-F6EECF244321}">
                <p14:modId xmlns:p14="http://schemas.microsoft.com/office/powerpoint/2010/main" val="1991833964"/>
              </p:ext>
            </p:extLst>
          </p:nvPr>
        </p:nvGraphicFramePr>
        <p:xfrm>
          <a:off x="117475" y="158750"/>
          <a:ext cx="8867775" cy="6167438"/>
        </p:xfrm>
        <a:graphic>
          <a:graphicData uri="http://schemas.openxmlformats.org/drawingml/2006/table">
            <a:tbl>
              <a:tblPr/>
              <a:tblGrid>
                <a:gridCol w="3070225"/>
                <a:gridCol w="5797550"/>
              </a:tblGrid>
              <a:tr h="4917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500" b="0" i="0" u="none" strike="noStrike" cap="none" normalizeH="0" baseline="0" dirty="0" smtClean="0">
                          <a:ln>
                            <a:noFill/>
                          </a:ln>
                          <a:solidFill>
                            <a:srgbClr val="FFFF66"/>
                          </a:solidFill>
                          <a:effectLst/>
                          <a:latin typeface="Comic Sans MS" pitchFamily="66" charset="0"/>
                          <a:cs typeface="Times New Roman" pitchFamily="18" charset="0"/>
                        </a:rPr>
                        <a:t>Level 2 </a:t>
                      </a:r>
                      <a:r>
                        <a:rPr kumimoji="0" lang="en-GB" sz="2500" b="0" i="0" u="none" strike="noStrike" cap="none" normalizeH="0" baseline="0" dirty="0" smtClean="0">
                          <a:ln>
                            <a:noFill/>
                          </a:ln>
                          <a:solidFill>
                            <a:srgbClr val="FFFFFF"/>
                          </a:solidFill>
                          <a:effectLst/>
                          <a:latin typeface="Comic Sans MS" pitchFamily="66" charset="0"/>
                          <a:cs typeface="Times New Roman" pitchFamily="18" charset="0"/>
                        </a:rPr>
                        <a:t>Evaluation – Propositions (null form)</a:t>
                      </a:r>
                      <a:endParaRPr kumimoji="0" lang="en-GB" sz="2500" b="0" i="0" u="none" strike="noStrike" cap="none" normalizeH="0" baseline="0" dirty="0" smtClean="0">
                        <a:ln>
                          <a:noFill/>
                        </a:ln>
                        <a:solidFill>
                          <a:srgbClr val="FFFFFF"/>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c hMerge="1">
                  <a:txBody>
                    <a:bodyPr/>
                    <a:lstStyle/>
                    <a:p>
                      <a:endParaRPr lang="en-US"/>
                    </a:p>
                  </a:txBody>
                  <a:tcPr/>
                </a:tc>
              </a:tr>
              <a:tr h="193511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Comic Sans MS" pitchFamily="66" charset="0"/>
                          <a:cs typeface="Times New Roman" pitchFamily="18" charset="0"/>
                        </a:rPr>
                        <a:t>Fire hazard</a:t>
                      </a: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FF"/>
                          </a:solidFill>
                          <a:effectLst/>
                          <a:latin typeface="Comic Sans MS" pitchFamily="66" charset="0"/>
                          <a:cs typeface="Times New Roman" pitchFamily="18" charset="0"/>
                        </a:rPr>
                        <a:t>surface fuels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omic Sans MS" pitchFamily="66" charset="0"/>
                        </a:rPr>
                        <a:t>Condition of surface fuels </a:t>
                      </a:r>
                      <a:r>
                        <a:rPr kumimoji="0" lang="en-US" sz="2000" b="0" i="0" u="none" strike="noStrike" cap="none" normalizeH="0" baseline="0" dirty="0" smtClean="0">
                          <a:ln>
                            <a:noFill/>
                          </a:ln>
                          <a:solidFill>
                            <a:srgbClr val="FFFF00"/>
                          </a:solidFill>
                          <a:effectLst/>
                          <a:latin typeface="Comic Sans MS" pitchFamily="66" charset="0"/>
                        </a:rPr>
                        <a:t>not conducive </a:t>
                      </a:r>
                      <a:r>
                        <a:rPr kumimoji="0" lang="en-US" sz="2000" b="0" i="0" u="none" strike="noStrike" cap="none" normalizeH="0" baseline="0" dirty="0" smtClean="0">
                          <a:ln>
                            <a:noFill/>
                          </a:ln>
                          <a:solidFill>
                            <a:srgbClr val="FFFFFF"/>
                          </a:solidFill>
                          <a:effectLst/>
                          <a:latin typeface="Comic Sans MS" pitchFamily="66" charset="0"/>
                        </a:rPr>
                        <a:t>to severe wildfire in the watershed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FFFFFF"/>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FFFFFF"/>
                          </a:solidFill>
                          <a:effectLst/>
                          <a:latin typeface="Comic Sans MS" pitchFamily="66" charset="0"/>
                          <a:cs typeface="Times New Roman" pitchFamily="18" charset="0"/>
                        </a:rPr>
                        <a:t> fire </a:t>
                      </a:r>
                      <a:r>
                        <a:rPr kumimoji="0" lang="en-GB" sz="2000" b="0" i="0" u="none" strike="noStrike" cap="none" normalizeH="0" baseline="0" dirty="0" err="1" smtClean="0">
                          <a:ln>
                            <a:noFill/>
                          </a:ln>
                          <a:solidFill>
                            <a:srgbClr val="FFFFFF"/>
                          </a:solidFill>
                          <a:effectLst/>
                          <a:latin typeface="Comic Sans MS" pitchFamily="66" charset="0"/>
                          <a:cs typeface="Times New Roman" pitchFamily="18" charset="0"/>
                        </a:rPr>
                        <a:t>behavior</a:t>
                      </a:r>
                      <a:r>
                        <a:rPr kumimoji="0" lang="en-GB" sz="2000" b="0" i="0" u="none" strike="noStrike" cap="none" normalizeH="0" baseline="0" dirty="0" smtClean="0">
                          <a:ln>
                            <a:noFill/>
                          </a:ln>
                          <a:solidFill>
                            <a:srgbClr val="FFFFFF"/>
                          </a:solidFill>
                          <a:effectLst/>
                          <a:latin typeface="Comic Sans MS" pitchFamily="66" charset="0"/>
                          <a:cs typeface="Times New Roman" pitchFamily="18" charset="0"/>
                        </a:rPr>
                        <a:t> fuel model (FBFM)*; </a:t>
                      </a:r>
                      <a:r>
                        <a:rPr kumimoji="0" lang="en-US" sz="2000" b="0" i="0" u="none" strike="noStrike" cap="none" normalizeH="0" baseline="0" dirty="0" smtClean="0">
                          <a:ln>
                            <a:noFill/>
                          </a:ln>
                          <a:solidFill>
                            <a:srgbClr val="00FF00"/>
                          </a:solidFill>
                          <a:effectLst/>
                          <a:latin typeface="Comic Sans MS" pitchFamily="66" charset="0"/>
                        </a:rPr>
                        <a:t>H is FM&gt;9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FF00"/>
                          </a:solidFill>
                          <a:effectLst/>
                          <a:latin typeface="Comic Sans MS" pitchFamily="66" charset="0"/>
                        </a:rPr>
                        <a:t>  (AIPL of High), using the Scott and Burgan FBFM40</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GB" sz="1200" b="0" i="0" u="none" strike="noStrike" cap="none" normalizeH="0" baseline="0" dirty="0" smtClean="0">
                        <a:ln>
                          <a:noFill/>
                        </a:ln>
                        <a:solidFill>
                          <a:srgbClr val="FFFFFF"/>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r h="20620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66FFFF"/>
                          </a:solidFill>
                          <a:effectLst/>
                          <a:latin typeface="Comic Sans MS" pitchFamily="66" charset="0"/>
                          <a:cs typeface="Times New Roman" pitchFamily="18" charset="0"/>
                        </a:rPr>
                        <a:t>canopy fuels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omic Sans MS" pitchFamily="66" charset="0"/>
                        </a:rPr>
                        <a:t>Condition of crown fuels </a:t>
                      </a:r>
                      <a:r>
                        <a:rPr kumimoji="0" lang="en-US" sz="2000" b="0" i="0" u="none" strike="noStrike" cap="none" normalizeH="0" baseline="0" dirty="0" smtClean="0">
                          <a:ln>
                            <a:noFill/>
                          </a:ln>
                          <a:solidFill>
                            <a:srgbClr val="FFFF00"/>
                          </a:solidFill>
                          <a:effectLst/>
                          <a:latin typeface="Comic Sans MS" pitchFamily="66" charset="0"/>
                        </a:rPr>
                        <a:t>not conducive</a:t>
                      </a:r>
                      <a:r>
                        <a:rPr kumimoji="0" lang="en-US" sz="2000" b="0" i="0" u="none" strike="noStrike" cap="none" normalizeH="0" baseline="0" dirty="0" smtClean="0">
                          <a:ln>
                            <a:noFill/>
                          </a:ln>
                          <a:solidFill>
                            <a:srgbClr val="FFFFCC"/>
                          </a:solidFill>
                          <a:effectLst/>
                          <a:latin typeface="Comic Sans MS" pitchFamily="66" charset="0"/>
                        </a:rPr>
                        <a:t> </a:t>
                      </a:r>
                      <a:r>
                        <a:rPr kumimoji="0" lang="en-US" sz="2000" b="0" i="0" u="none" strike="noStrike" cap="none" normalizeH="0" baseline="0" dirty="0" smtClean="0">
                          <a:ln>
                            <a:noFill/>
                          </a:ln>
                          <a:solidFill>
                            <a:srgbClr val="FFFFFF"/>
                          </a:solidFill>
                          <a:effectLst/>
                          <a:latin typeface="Comic Sans MS" pitchFamily="66" charset="0"/>
                        </a:rPr>
                        <a:t>to severe wildfire in the watershed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FFFFFF"/>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FFFFFF"/>
                          </a:solidFill>
                          <a:effectLst/>
                          <a:latin typeface="Comic Sans MS" pitchFamily="66" charset="0"/>
                          <a:cs typeface="Times New Roman" pitchFamily="18" charset="0"/>
                        </a:rPr>
                        <a:t> canopy bulk density (CBD)*; </a:t>
                      </a:r>
                      <a:r>
                        <a:rPr kumimoji="0" lang="en-US" sz="2000" b="0" i="0" u="none" strike="noStrike" cap="none" normalizeH="0" baseline="0" dirty="0" smtClean="0">
                          <a:ln>
                            <a:noFill/>
                          </a:ln>
                          <a:solidFill>
                            <a:srgbClr val="66FF33"/>
                          </a:solidFill>
                          <a:effectLst/>
                          <a:latin typeface="Comic Sans MS" pitchFamily="66" charset="0"/>
                        </a:rPr>
                        <a:t>H &gt;0.15 kg/m</a:t>
                      </a:r>
                      <a:r>
                        <a:rPr kumimoji="0" lang="en-US" sz="2000" b="0" i="0" u="none" strike="noStrike" cap="none" normalizeH="0" baseline="30000" dirty="0" smtClean="0">
                          <a:ln>
                            <a:noFill/>
                          </a:ln>
                          <a:solidFill>
                            <a:srgbClr val="66FF33"/>
                          </a:solidFill>
                          <a:effectLst/>
                          <a:latin typeface="Comic Sans MS" pitchFamily="66" charset="0"/>
                        </a:rPr>
                        <a:t>3</a:t>
                      </a:r>
                      <a:r>
                        <a:rPr kumimoji="0" lang="en-US" sz="2000" b="0" i="0" u="none" strike="noStrike" cap="none" normalizeH="0" baseline="0" dirty="0" smtClean="0">
                          <a:ln>
                            <a:noFill/>
                          </a:ln>
                          <a:solidFill>
                            <a:srgbClr val="99FF99"/>
                          </a:solidFill>
                          <a:effectLst/>
                          <a:latin typeface="Comic Sans MS" pitchFamily="66" charset="0"/>
                        </a:rPr>
                        <a:t> </a:t>
                      </a:r>
                      <a:endParaRPr kumimoji="0" lang="en-GB" sz="2000" b="0" i="0" u="none" strike="noStrike" cap="none" normalizeH="0" baseline="0" dirty="0" smtClean="0">
                        <a:ln>
                          <a:noFill/>
                        </a:ln>
                        <a:solidFill>
                          <a:srgbClr val="FFFFCC"/>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rgbClr val="FFFFFF"/>
                          </a:solidFill>
                          <a:effectLst/>
                          <a:latin typeface="Comic Sans MS" pitchFamily="66" charset="0"/>
                          <a:cs typeface="Times New Roman" pitchFamily="18" charset="0"/>
                        </a:rPr>
                        <a:t> canopy base height (CBH)</a:t>
                      </a:r>
                      <a:r>
                        <a:rPr kumimoji="0" lang="en-GB" sz="2000" b="0" i="0" u="none" strike="noStrike" cap="none" normalizeH="0" baseline="0" dirty="0" smtClean="0">
                          <a:ln>
                            <a:noFill/>
                          </a:ln>
                          <a:solidFill>
                            <a:srgbClr val="FFFFCC"/>
                          </a:solidFill>
                          <a:effectLst/>
                          <a:latin typeface="Comic Sans MS" pitchFamily="66" charset="0"/>
                          <a:cs typeface="Times New Roman" pitchFamily="18" charset="0"/>
                        </a:rPr>
                        <a:t>*; </a:t>
                      </a:r>
                      <a:r>
                        <a:rPr kumimoji="0" lang="en-US" sz="2000" b="0" i="0" u="none" strike="noStrike" cap="none" normalizeH="0" baseline="0" dirty="0" smtClean="0">
                          <a:ln>
                            <a:noFill/>
                          </a:ln>
                          <a:solidFill>
                            <a:srgbClr val="66FF33"/>
                          </a:solidFill>
                          <a:effectLst/>
                          <a:latin typeface="Comic Sans MS" pitchFamily="66" charset="0"/>
                        </a:rPr>
                        <a:t>H &lt; 2.0 m</a:t>
                      </a:r>
                      <a:r>
                        <a:rPr kumimoji="0" lang="en-US" sz="2000" b="0" i="0" u="none" strike="noStrike" cap="none" normalizeH="0" baseline="0" dirty="0" smtClean="0">
                          <a:ln>
                            <a:noFill/>
                          </a:ln>
                          <a:solidFill>
                            <a:srgbClr val="99FF99"/>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spc="0" normalizeH="0" baseline="0" noProof="0" dirty="0" smtClean="0">
                          <a:ln>
                            <a:noFill/>
                          </a:ln>
                          <a:solidFill>
                            <a:srgbClr val="66FF33"/>
                          </a:solidFill>
                          <a:effectLst/>
                          <a:uLnTx/>
                          <a:uFillTx/>
                          <a:latin typeface="Comic Sans MS" pitchFamily="66" charset="0"/>
                          <a:ea typeface="+mn-ea"/>
                          <a:cs typeface="+mn-cs"/>
                        </a:rPr>
                        <a:t>   (AIPL of High)</a:t>
                      </a:r>
                      <a:endParaRPr kumimoji="0" lang="en-GB" sz="2000" b="0" i="0" u="none" strike="noStrike" cap="none" normalizeH="0" baseline="0" dirty="0" smtClean="0">
                        <a:ln>
                          <a:noFill/>
                        </a:ln>
                        <a:solidFill>
                          <a:srgbClr val="99FF99"/>
                        </a:solidFill>
                        <a:effectLst/>
                        <a:latin typeface="Comic Sans MS" pitchFamily="66" charset="0"/>
                      </a:endParaRP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r h="167861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FF00"/>
                          </a:solidFill>
                          <a:effectLst/>
                          <a:latin typeface="Comic Sans MS" pitchFamily="66" charset="0"/>
                        </a:rPr>
                        <a:t>AIPL</a:t>
                      </a:r>
                      <a:r>
                        <a:rPr kumimoji="0" lang="en-GB" sz="2000" b="0" i="0" u="none" strike="noStrike" cap="none" normalizeH="0" baseline="0" dirty="0" smtClean="0">
                          <a:ln>
                            <a:noFill/>
                          </a:ln>
                          <a:solidFill>
                            <a:srgbClr val="FFFFFF"/>
                          </a:solidFill>
                          <a:effectLst/>
                          <a:latin typeface="Comic Sans MS" pitchFamily="66" charset="0"/>
                        </a:rPr>
                        <a:t> evaluates the %area and degree of aggregation of that area w/ values of “</a:t>
                      </a:r>
                      <a:r>
                        <a:rPr kumimoji="0" lang="en-GB" sz="2000" b="0" i="0" u="none" strike="noStrike" cap="none" normalizeH="0" baseline="0" dirty="0" smtClean="0">
                          <a:ln>
                            <a:noFill/>
                          </a:ln>
                          <a:solidFill>
                            <a:srgbClr val="00FF00"/>
                          </a:solidFill>
                          <a:effectLst/>
                          <a:latin typeface="Comic Sans MS" pitchFamily="66" charset="0"/>
                        </a:rPr>
                        <a:t>High</a:t>
                      </a:r>
                      <a:r>
                        <a:rPr kumimoji="0" lang="en-GB" sz="2000" b="0" i="0" u="none" strike="noStrike" cap="none" normalizeH="0" baseline="0" dirty="0" smtClean="0">
                          <a:ln>
                            <a:noFill/>
                          </a:ln>
                          <a:solidFill>
                            <a:srgbClr val="FFFFFF"/>
                          </a:solidFill>
                          <a:effectLst/>
                          <a:latin typeface="Comic Sans MS" pitchFamily="66" charset="0"/>
                        </a:rPr>
                        <a:t>”</a:t>
                      </a:r>
                    </a:p>
                  </a:txBody>
                  <a:tcPr horzOverflow="overflow">
                    <a:lnL w="12700" cap="flat" cmpd="sng" algn="ctr">
                      <a:solidFill>
                        <a:srgbClr val="FFFFCC"/>
                      </a:solidFill>
                      <a:prstDash val="solid"/>
                      <a:round/>
                      <a:headEnd type="none" w="sm" len="sm"/>
                      <a:tailEnd type="none" w="sm" len="sm"/>
                    </a:lnL>
                    <a:lnR w="12700" cap="flat" cmpd="sng" algn="ctr">
                      <a:solidFill>
                        <a:srgbClr val="FFFFCC"/>
                      </a:solidFill>
                      <a:prstDash val="solid"/>
                      <a:round/>
                      <a:headEnd type="none" w="sm" len="sm"/>
                      <a:tailEnd type="none" w="sm" len="sm"/>
                    </a:lnR>
                    <a:lnT w="12700" cap="flat" cmpd="sng" algn="ctr">
                      <a:solidFill>
                        <a:srgbClr val="FFFFCC"/>
                      </a:solidFill>
                      <a:prstDash val="solid"/>
                      <a:round/>
                      <a:headEnd type="none" w="sm" len="sm"/>
                      <a:tailEnd type="none" w="sm" len="sm"/>
                    </a:lnT>
                    <a:lnB w="12700" cap="flat" cmpd="sng" algn="ctr">
                      <a:solidFill>
                        <a:srgbClr val="FFFFCC"/>
                      </a:solidFill>
                      <a:prstDash val="solid"/>
                      <a:round/>
                      <a:headEnd type="none" w="sm" len="sm"/>
                      <a:tailEnd type="none" w="sm" len="sm"/>
                    </a:lnB>
                    <a:lnTlToBr>
                      <a:noFill/>
                    </a:lnTlToBr>
                    <a:lnBlToTr>
                      <a:noFill/>
                    </a:lnBlToTr>
                    <a:noFill/>
                  </a:tcPr>
                </a:tc>
              </a:tr>
            </a:tbl>
          </a:graphicData>
        </a:graphic>
      </p:graphicFrame>
      <p:sp>
        <p:nvSpPr>
          <p:cNvPr id="9232" name="Text Box 511"/>
          <p:cNvSpPr txBox="1">
            <a:spLocks noChangeArrowheads="1"/>
          </p:cNvSpPr>
          <p:nvPr/>
        </p:nvSpPr>
        <p:spPr bwMode="auto">
          <a:xfrm>
            <a:off x="123824" y="6326188"/>
            <a:ext cx="9020175" cy="369332"/>
          </a:xfrm>
          <a:prstGeom prst="rect">
            <a:avLst/>
          </a:prstGeom>
          <a:noFill/>
          <a:ln w="12700">
            <a:noFill/>
            <a:miter lim="800000"/>
            <a:headEnd type="none" w="sm" len="sm"/>
            <a:tailEnd type="none" w="sm" len="sm"/>
          </a:ln>
        </p:spPr>
        <p:txBody>
          <a:bodyPr wrap="square">
            <a:spAutoFit/>
          </a:bodyPr>
          <a:lstStyle/>
          <a:p>
            <a:pPr algn="l" eaLnBrk="0" hangingPunct="0">
              <a:spcBef>
                <a:spcPct val="30000"/>
              </a:spcBef>
            </a:pPr>
            <a:r>
              <a:rPr lang="en-US" sz="1800" b="1" dirty="0">
                <a:solidFill>
                  <a:srgbClr val="FFFFFF"/>
                </a:solidFill>
                <a:effectLst/>
                <a:latin typeface="Comic Sans MS" pitchFamily="66" charset="0"/>
              </a:rPr>
              <a:t>*</a:t>
            </a:r>
            <a:r>
              <a:rPr lang="en-US" sz="1800" dirty="0">
                <a:solidFill>
                  <a:srgbClr val="FFFFFF"/>
                </a:solidFill>
                <a:effectLst/>
                <a:latin typeface="Comic Sans MS" pitchFamily="66" charset="0"/>
              </a:rPr>
              <a:t> Data layers (30-m pixel resolution) from LANDFIRE project at </a:t>
            </a:r>
            <a:r>
              <a:rPr lang="en-US" sz="1800" i="1" dirty="0">
                <a:solidFill>
                  <a:srgbClr val="00FF00"/>
                </a:solidFill>
                <a:effectLst/>
                <a:latin typeface="Comic Sans MS" pitchFamily="66" charset="0"/>
              </a:rPr>
              <a:t>www.landfire.gov</a:t>
            </a:r>
          </a:p>
        </p:txBody>
      </p:sp>
      <p:grpSp>
        <p:nvGrpSpPr>
          <p:cNvPr id="11" name="Group 10"/>
          <p:cNvGrpSpPr/>
          <p:nvPr/>
        </p:nvGrpSpPr>
        <p:grpSpPr>
          <a:xfrm>
            <a:off x="358140" y="1548130"/>
            <a:ext cx="2047875" cy="3879850"/>
            <a:chOff x="358140" y="1548130"/>
            <a:chExt cx="2047875" cy="3879850"/>
          </a:xfrm>
        </p:grpSpPr>
        <p:sp>
          <p:nvSpPr>
            <p:cNvPr id="84497" name="Rectangle 529"/>
            <p:cNvSpPr>
              <a:spLocks noChangeArrowheads="1"/>
            </p:cNvSpPr>
            <p:nvPr/>
          </p:nvSpPr>
          <p:spPr bwMode="auto">
            <a:xfrm>
              <a:off x="358140" y="1548130"/>
              <a:ext cx="2047875" cy="3878263"/>
            </a:xfrm>
            <a:prstGeom prst="rect">
              <a:avLst/>
            </a:prstGeom>
            <a:solidFill>
              <a:srgbClr val="FFFFFF"/>
            </a:solidFill>
            <a:ln w="12700">
              <a:noFill/>
              <a:miter lim="800000"/>
              <a:headEnd type="none" w="sm" len="sm"/>
              <a:tailEnd type="none" w="sm" len="sm"/>
            </a:ln>
            <a:effectLst/>
          </p:spPr>
          <p:txBody>
            <a:bodyPr wrap="none" anchor="ctr"/>
            <a:lstStyle/>
            <a:p>
              <a:pPr>
                <a:defRPr/>
              </a:pPr>
              <a:endParaRPr lang="en-US"/>
            </a:p>
          </p:txBody>
        </p:sp>
        <p:pic>
          <p:nvPicPr>
            <p:cNvPr id="9235" name="Picture 528"/>
            <p:cNvPicPr>
              <a:picLocks noChangeAspect="1" noChangeArrowheads="1"/>
            </p:cNvPicPr>
            <p:nvPr/>
          </p:nvPicPr>
          <p:blipFill>
            <a:blip r:embed="rId3" cstate="print"/>
            <a:srcRect/>
            <a:stretch>
              <a:fillRect/>
            </a:stretch>
          </p:blipFill>
          <p:spPr bwMode="auto">
            <a:xfrm>
              <a:off x="745490" y="3103880"/>
              <a:ext cx="1657350" cy="2324100"/>
            </a:xfrm>
            <a:prstGeom prst="rect">
              <a:avLst/>
            </a:prstGeom>
            <a:noFill/>
            <a:ln w="12700">
              <a:noFill/>
              <a:miter lim="800000"/>
              <a:headEnd type="none" w="sm" len="sm"/>
              <a:tailEnd type="none" w="sm" len="sm"/>
            </a:ln>
          </p:spPr>
        </p:pic>
        <p:pic>
          <p:nvPicPr>
            <p:cNvPr id="9236" name="Picture 524"/>
            <p:cNvPicPr>
              <a:picLocks noChangeAspect="1" noChangeArrowheads="1"/>
            </p:cNvPicPr>
            <p:nvPr/>
          </p:nvPicPr>
          <p:blipFill>
            <a:blip r:embed="rId4" cstate="print"/>
            <a:srcRect/>
            <a:stretch>
              <a:fillRect/>
            </a:stretch>
          </p:blipFill>
          <p:spPr bwMode="auto">
            <a:xfrm>
              <a:off x="399098" y="1810385"/>
              <a:ext cx="1647825" cy="1847850"/>
            </a:xfrm>
            <a:prstGeom prst="rect">
              <a:avLst/>
            </a:prstGeom>
            <a:noFill/>
            <a:ln w="12700">
              <a:noFill/>
              <a:miter lim="800000"/>
              <a:headEnd type="none" w="sm" len="sm"/>
              <a:tailEnd type="none" w="sm" len="sm"/>
            </a:ln>
          </p:spPr>
        </p:pic>
        <p:grpSp>
          <p:nvGrpSpPr>
            <p:cNvPr id="3" name="Group 525"/>
            <p:cNvGrpSpPr>
              <a:grpSpLocks/>
            </p:cNvGrpSpPr>
            <p:nvPr/>
          </p:nvGrpSpPr>
          <p:grpSpPr bwMode="auto">
            <a:xfrm>
              <a:off x="634365" y="1564005"/>
              <a:ext cx="1073150" cy="439738"/>
              <a:chOff x="2664" y="3179"/>
              <a:chExt cx="678" cy="277"/>
            </a:xfrm>
          </p:grpSpPr>
          <p:sp>
            <p:nvSpPr>
              <p:cNvPr id="84482" name="Oval 514"/>
              <p:cNvSpPr>
                <a:spLocks noChangeArrowheads="1"/>
              </p:cNvSpPr>
              <p:nvPr/>
            </p:nvSpPr>
            <p:spPr bwMode="auto">
              <a:xfrm>
                <a:off x="2664" y="3179"/>
                <a:ext cx="678" cy="277"/>
              </a:xfrm>
              <a:prstGeom prst="ellipse">
                <a:avLst/>
              </a:prstGeom>
              <a:solidFill>
                <a:srgbClr val="FFFFFF"/>
              </a:solidFill>
              <a:ln w="12700">
                <a:solidFill>
                  <a:schemeClr val="tx1"/>
                </a:solidFill>
                <a:round/>
                <a:headEnd type="none" w="sm" len="sm"/>
                <a:tailEnd type="none" w="sm" len="sm"/>
              </a:ln>
              <a:effectLst/>
            </p:spPr>
            <p:txBody>
              <a:bodyPr wrap="none" anchor="ctr"/>
              <a:lstStyle/>
              <a:p>
                <a:pPr>
                  <a:defRPr/>
                </a:pPr>
                <a:endParaRPr lang="en-US"/>
              </a:p>
            </p:txBody>
          </p:sp>
          <p:sp>
            <p:nvSpPr>
              <p:cNvPr id="9239" name="Text Box 515"/>
              <p:cNvSpPr txBox="1">
                <a:spLocks noChangeArrowheads="1"/>
              </p:cNvSpPr>
              <p:nvPr/>
            </p:nvSpPr>
            <p:spPr bwMode="auto">
              <a:xfrm>
                <a:off x="2747" y="3230"/>
                <a:ext cx="528" cy="154"/>
              </a:xfrm>
              <a:prstGeom prst="rect">
                <a:avLst/>
              </a:prstGeom>
              <a:noFill/>
              <a:ln w="12700">
                <a:noFill/>
                <a:miter lim="800000"/>
                <a:headEnd type="none" w="sm" len="sm"/>
                <a:tailEnd type="none" w="sm" len="sm"/>
              </a:ln>
            </p:spPr>
            <p:txBody>
              <a:bodyPr>
                <a:spAutoFit/>
              </a:bodyPr>
              <a:lstStyle/>
              <a:p>
                <a:r>
                  <a:rPr lang="en-US" sz="1000" b="1">
                    <a:solidFill>
                      <a:schemeClr val="bg2"/>
                    </a:solidFill>
                    <a:effectLst/>
                    <a:latin typeface="Arial" charset="0"/>
                  </a:rPr>
                  <a:t>fire hazard</a:t>
                </a:r>
              </a:p>
            </p:txBody>
          </p:sp>
        </p:grpSp>
      </p:grpSp>
      <p:grpSp>
        <p:nvGrpSpPr>
          <p:cNvPr id="5" name="Group 4"/>
          <p:cNvGrpSpPr/>
          <p:nvPr/>
        </p:nvGrpSpPr>
        <p:grpSpPr>
          <a:xfrm>
            <a:off x="4062679" y="5293335"/>
            <a:ext cx="3076977" cy="990836"/>
            <a:chOff x="4062679" y="5293335"/>
            <a:chExt cx="3076977" cy="990836"/>
          </a:xfrm>
        </p:grpSpPr>
        <p:sp>
          <p:nvSpPr>
            <p:cNvPr id="4" name="Right Arrow 3"/>
            <p:cNvSpPr/>
            <p:nvPr/>
          </p:nvSpPr>
          <p:spPr bwMode="auto">
            <a:xfrm>
              <a:off x="5225142" y="5569212"/>
              <a:ext cx="819397" cy="404076"/>
            </a:xfrm>
            <a:prstGeom prst="rightArrow">
              <a:avLst/>
            </a:prstGeom>
            <a:noFill/>
            <a:ln w="19050" cap="flat" cmpd="sng" algn="ctr">
              <a:solidFill>
                <a:srgbClr val="FFFF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403" y="5293335"/>
              <a:ext cx="1017253" cy="976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679" y="5293335"/>
              <a:ext cx="1031836" cy="9908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p:cNvGrpSpPr/>
          <p:nvPr/>
        </p:nvGrpSpPr>
        <p:grpSpPr>
          <a:xfrm>
            <a:off x="167640" y="142875"/>
            <a:ext cx="9144000" cy="6489239"/>
            <a:chOff x="167640" y="142875"/>
            <a:chExt cx="9144000" cy="6489239"/>
          </a:xfrm>
        </p:grpSpPr>
        <p:pic>
          <p:nvPicPr>
            <p:cNvPr id="14338" name="Picture 41"/>
            <p:cNvPicPr>
              <a:picLocks noChangeAspect="1" noChangeArrowheads="1"/>
            </p:cNvPicPr>
            <p:nvPr/>
          </p:nvPicPr>
          <p:blipFill>
            <a:blip r:embed="rId3" cstate="print"/>
            <a:srcRect/>
            <a:stretch>
              <a:fillRect/>
            </a:stretch>
          </p:blipFill>
          <p:spPr bwMode="auto">
            <a:xfrm>
              <a:off x="747525" y="1419225"/>
              <a:ext cx="4616450" cy="4616450"/>
            </a:xfrm>
            <a:prstGeom prst="rect">
              <a:avLst/>
            </a:prstGeom>
            <a:noFill/>
            <a:ln w="12700">
              <a:noFill/>
              <a:miter lim="800000"/>
              <a:headEnd type="none" w="sm" len="sm"/>
              <a:tailEnd type="none" w="sm" len="sm"/>
            </a:ln>
          </p:spPr>
        </p:pic>
        <p:sp>
          <p:nvSpPr>
            <p:cNvPr id="14339" name="Text Box 4"/>
            <p:cNvSpPr txBox="1">
              <a:spLocks noChangeArrowheads="1"/>
            </p:cNvSpPr>
            <p:nvPr/>
          </p:nvSpPr>
          <p:spPr bwMode="auto">
            <a:xfrm>
              <a:off x="167640" y="142875"/>
              <a:ext cx="9144000" cy="830997"/>
            </a:xfrm>
            <a:prstGeom prst="rect">
              <a:avLst/>
            </a:prstGeom>
            <a:noFill/>
            <a:ln w="9525">
              <a:noFill/>
              <a:miter lim="800000"/>
              <a:headEnd/>
              <a:tailEnd/>
            </a:ln>
          </p:spPr>
          <p:txBody>
            <a:bodyPr wrap="square">
              <a:spAutoFit/>
            </a:bodyPr>
            <a:lstStyle/>
            <a:p>
              <a:pPr algn="l"/>
              <a:r>
                <a:rPr lang="en-US" dirty="0">
                  <a:solidFill>
                    <a:srgbClr val="FFFF66"/>
                  </a:solidFill>
                  <a:effectLst/>
                  <a:latin typeface="Comic Sans MS" pitchFamily="66" charset="0"/>
                </a:rPr>
                <a:t>Values above/below either MIN and MAX are interpolated from a ramp function of the associated index. </a:t>
              </a:r>
            </a:p>
          </p:txBody>
        </p:sp>
        <p:pic>
          <p:nvPicPr>
            <p:cNvPr id="472106" name="Picture 42"/>
            <p:cNvPicPr>
              <a:picLocks noChangeAspect="1" noChangeArrowheads="1"/>
            </p:cNvPicPr>
            <p:nvPr/>
          </p:nvPicPr>
          <p:blipFill>
            <a:blip r:embed="rId4" cstate="print"/>
            <a:srcRect/>
            <a:stretch>
              <a:fillRect/>
            </a:stretch>
          </p:blipFill>
          <p:spPr bwMode="auto">
            <a:xfrm>
              <a:off x="742763" y="1417638"/>
              <a:ext cx="4616450" cy="4616450"/>
            </a:xfrm>
            <a:prstGeom prst="rect">
              <a:avLst/>
            </a:prstGeom>
            <a:solidFill>
              <a:srgbClr val="FFFFFF"/>
            </a:solidFill>
            <a:ln w="12700">
              <a:noFill/>
              <a:miter lim="800000"/>
              <a:headEnd type="none" w="sm" len="sm"/>
              <a:tailEnd type="none" w="sm" len="sm"/>
            </a:ln>
          </p:spPr>
        </p:pic>
        <p:grpSp>
          <p:nvGrpSpPr>
            <p:cNvPr id="2" name="Group 43"/>
            <p:cNvGrpSpPr>
              <a:grpSpLocks/>
            </p:cNvGrpSpPr>
            <p:nvPr/>
          </p:nvGrpSpPr>
          <p:grpSpPr bwMode="auto">
            <a:xfrm>
              <a:off x="516476" y="2123613"/>
              <a:ext cx="3633788" cy="4508501"/>
              <a:chOff x="1090" y="1351"/>
              <a:chExt cx="2289" cy="2840"/>
            </a:xfrm>
          </p:grpSpPr>
          <p:sp>
            <p:nvSpPr>
              <p:cNvPr id="14356" name="Text Box 6"/>
              <p:cNvSpPr txBox="1">
                <a:spLocks noChangeAspect="1" noChangeArrowheads="1"/>
              </p:cNvSpPr>
              <p:nvPr/>
            </p:nvSpPr>
            <p:spPr bwMode="auto">
              <a:xfrm rot="18881616">
                <a:off x="2773" y="1589"/>
                <a:ext cx="843" cy="368"/>
              </a:xfrm>
              <a:prstGeom prst="rect">
                <a:avLst/>
              </a:prstGeom>
              <a:solidFill>
                <a:srgbClr val="FFFFFF"/>
              </a:solidFill>
              <a:ln w="9525">
                <a:solidFill>
                  <a:schemeClr val="tx1"/>
                </a:solidFill>
                <a:miter lim="800000"/>
                <a:headEnd/>
                <a:tailEnd/>
              </a:ln>
            </p:spPr>
            <p:txBody>
              <a:bodyPr wrap="none">
                <a:spAutoFit/>
              </a:bodyPr>
              <a:lstStyle/>
              <a:p>
                <a:pPr algn="l"/>
                <a:r>
                  <a:rPr lang="en-US" sz="1600" dirty="0">
                    <a:solidFill>
                      <a:srgbClr val="CA2206"/>
                    </a:solidFill>
                    <a:effectLst/>
                    <a:latin typeface="Comic Sans MS" pitchFamily="66" charset="0"/>
                  </a:rPr>
                  <a:t>MAX </a:t>
                </a:r>
              </a:p>
              <a:p>
                <a:pPr algn="l"/>
                <a:r>
                  <a:rPr lang="en-US" sz="1600" dirty="0">
                    <a:solidFill>
                      <a:srgbClr val="CA2206"/>
                    </a:solidFill>
                    <a:effectLst/>
                    <a:latin typeface="Comic Sans MS" pitchFamily="66" charset="0"/>
                  </a:rPr>
                  <a:t>(no support)</a:t>
                </a:r>
              </a:p>
            </p:txBody>
          </p:sp>
          <p:sp>
            <p:nvSpPr>
              <p:cNvPr id="14357" name="Text Box 7"/>
              <p:cNvSpPr txBox="1">
                <a:spLocks noChangeAspect="1" noChangeArrowheads="1"/>
              </p:cNvSpPr>
              <p:nvPr/>
            </p:nvSpPr>
            <p:spPr bwMode="auto">
              <a:xfrm rot="18881616">
                <a:off x="816" y="3546"/>
                <a:ext cx="919" cy="372"/>
              </a:xfrm>
              <a:prstGeom prst="rect">
                <a:avLst/>
              </a:prstGeom>
              <a:solidFill>
                <a:srgbClr val="FFFFFF"/>
              </a:solidFill>
              <a:ln w="9525">
                <a:solidFill>
                  <a:schemeClr val="bg2"/>
                </a:solidFill>
                <a:miter lim="800000"/>
                <a:headEnd/>
                <a:tailEnd/>
              </a:ln>
            </p:spPr>
            <p:txBody>
              <a:bodyPr>
                <a:spAutoFit/>
              </a:bodyPr>
              <a:lstStyle/>
              <a:p>
                <a:pPr algn="l"/>
                <a:r>
                  <a:rPr lang="en-US" sz="1600" dirty="0" smtClean="0">
                    <a:solidFill>
                      <a:srgbClr val="CA2206"/>
                    </a:solidFill>
                    <a:effectLst/>
                    <a:latin typeface="Comic Sans MS" pitchFamily="66" charset="0"/>
                  </a:rPr>
                  <a:t>MIN</a:t>
                </a:r>
                <a:endParaRPr lang="en-US" sz="1600" dirty="0">
                  <a:solidFill>
                    <a:srgbClr val="CA2206"/>
                  </a:solidFill>
                  <a:effectLst/>
                  <a:latin typeface="Comic Sans MS" pitchFamily="66" charset="0"/>
                </a:endParaRPr>
              </a:p>
              <a:p>
                <a:pPr algn="l"/>
                <a:r>
                  <a:rPr lang="en-US" sz="1600" dirty="0">
                    <a:solidFill>
                      <a:srgbClr val="CA2206"/>
                    </a:solidFill>
                    <a:effectLst/>
                    <a:latin typeface="Comic Sans MS" pitchFamily="66" charset="0"/>
                  </a:rPr>
                  <a:t>(full support)</a:t>
                </a:r>
              </a:p>
            </p:txBody>
          </p:sp>
          <p:sp>
            <p:nvSpPr>
              <p:cNvPr id="472074" name="Line 10"/>
              <p:cNvSpPr>
                <a:spLocks noChangeAspect="1" noChangeShapeType="1"/>
              </p:cNvSpPr>
              <p:nvPr/>
            </p:nvSpPr>
            <p:spPr bwMode="auto">
              <a:xfrm rot="18881616" flipH="1">
                <a:off x="1606" y="3347"/>
                <a:ext cx="75" cy="0"/>
              </a:xfrm>
              <a:prstGeom prst="line">
                <a:avLst/>
              </a:prstGeom>
              <a:noFill/>
              <a:ln w="9525">
                <a:solidFill>
                  <a:srgbClr val="0000FF"/>
                </a:solidFill>
                <a:round/>
                <a:headEnd/>
                <a:tailEnd type="triangle" w="med" len="med"/>
              </a:ln>
              <a:effectLst/>
            </p:spPr>
            <p:txBody>
              <a:bodyPr/>
              <a:lstStyle/>
              <a:p>
                <a:pPr>
                  <a:defRPr/>
                </a:pPr>
                <a:endParaRPr lang="en-US">
                  <a:latin typeface="Comic Sans MS" pitchFamily="66" charset="0"/>
                </a:endParaRPr>
              </a:p>
            </p:txBody>
          </p:sp>
          <p:sp>
            <p:nvSpPr>
              <p:cNvPr id="472076" name="Line 12"/>
              <p:cNvSpPr>
                <a:spLocks noChangeAspect="1" noChangeShapeType="1"/>
              </p:cNvSpPr>
              <p:nvPr/>
            </p:nvSpPr>
            <p:spPr bwMode="auto">
              <a:xfrm rot="18881616">
                <a:off x="2831" y="2116"/>
                <a:ext cx="77" cy="0"/>
              </a:xfrm>
              <a:prstGeom prst="line">
                <a:avLst/>
              </a:prstGeom>
              <a:noFill/>
              <a:ln w="9525">
                <a:solidFill>
                  <a:srgbClr val="0000FF"/>
                </a:solidFill>
                <a:round/>
                <a:headEnd/>
                <a:tailEnd type="triangle" w="med" len="med"/>
              </a:ln>
              <a:effectLst/>
            </p:spPr>
            <p:txBody>
              <a:bodyPr/>
              <a:lstStyle/>
              <a:p>
                <a:pPr>
                  <a:defRPr/>
                </a:pPr>
                <a:endParaRPr lang="en-US">
                  <a:latin typeface="Comic Sans MS" pitchFamily="66" charset="0"/>
                </a:endParaRPr>
              </a:p>
            </p:txBody>
          </p:sp>
          <p:sp>
            <p:nvSpPr>
              <p:cNvPr id="14360" name="Text Box 27"/>
              <p:cNvSpPr txBox="1">
                <a:spLocks noChangeAspect="1" noChangeArrowheads="1"/>
              </p:cNvSpPr>
              <p:nvPr/>
            </p:nvSpPr>
            <p:spPr bwMode="auto">
              <a:xfrm rot="18881616">
                <a:off x="1446" y="2555"/>
                <a:ext cx="1615" cy="368"/>
              </a:xfrm>
              <a:prstGeom prst="rect">
                <a:avLst/>
              </a:prstGeom>
              <a:solidFill>
                <a:srgbClr val="FFFFFF">
                  <a:alpha val="50195"/>
                </a:srgbClr>
              </a:solidFill>
              <a:ln w="12700">
                <a:solidFill>
                  <a:srgbClr val="0000FF"/>
                </a:solidFill>
                <a:miter lim="800000"/>
                <a:headEnd/>
                <a:tailEnd/>
              </a:ln>
            </p:spPr>
            <p:txBody>
              <a:bodyPr wrap="square">
                <a:spAutoFit/>
              </a:bodyPr>
              <a:lstStyle/>
              <a:p>
                <a:r>
                  <a:rPr lang="en-US" sz="1600" dirty="0">
                    <a:solidFill>
                      <a:schemeClr val="tx1"/>
                    </a:solidFill>
                    <a:effectLst/>
                    <a:latin typeface="Comic Sans MS" pitchFamily="66" charset="0"/>
                  </a:rPr>
                  <a:t>Median 80% range of </a:t>
                </a:r>
                <a:r>
                  <a:rPr lang="en-US" sz="1600" dirty="0" smtClean="0">
                    <a:solidFill>
                      <a:schemeClr val="tx1"/>
                    </a:solidFill>
                    <a:effectLst/>
                    <a:latin typeface="Comic Sans MS" pitchFamily="66" charset="0"/>
                  </a:rPr>
                  <a:t>AIPL </a:t>
                </a:r>
                <a:r>
                  <a:rPr lang="en-US" sz="1600" dirty="0">
                    <a:solidFill>
                      <a:schemeClr val="tx1"/>
                    </a:solidFill>
                    <a:effectLst/>
                    <a:latin typeface="Comic Sans MS" pitchFamily="66" charset="0"/>
                  </a:rPr>
                  <a:t>of “High” CBD</a:t>
                </a:r>
              </a:p>
            </p:txBody>
          </p:sp>
        </p:grpSp>
        <p:grpSp>
          <p:nvGrpSpPr>
            <p:cNvPr id="5" name="Group 64"/>
            <p:cNvGrpSpPr>
              <a:grpSpLocks/>
            </p:cNvGrpSpPr>
            <p:nvPr/>
          </p:nvGrpSpPr>
          <p:grpSpPr bwMode="auto">
            <a:xfrm>
              <a:off x="5884800" y="1523276"/>
              <a:ext cx="3035300" cy="2284413"/>
              <a:chOff x="3758" y="1922"/>
              <a:chExt cx="1912" cy="1439"/>
            </a:xfrm>
          </p:grpSpPr>
          <p:sp>
            <p:nvSpPr>
              <p:cNvPr id="472109" name="Line 45"/>
              <p:cNvSpPr>
                <a:spLocks noChangeShapeType="1"/>
              </p:cNvSpPr>
              <p:nvPr/>
            </p:nvSpPr>
            <p:spPr bwMode="auto">
              <a:xfrm>
                <a:off x="5416" y="1925"/>
                <a:ext cx="0" cy="960"/>
              </a:xfrm>
              <a:prstGeom prst="line">
                <a:avLst/>
              </a:prstGeom>
              <a:noFill/>
              <a:ln w="12700">
                <a:solidFill>
                  <a:srgbClr val="1B79C7"/>
                </a:solidFill>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12" name="Line 48"/>
              <p:cNvSpPr>
                <a:spLocks noChangeShapeType="1"/>
              </p:cNvSpPr>
              <p:nvPr/>
            </p:nvSpPr>
            <p:spPr bwMode="auto">
              <a:xfrm flipV="1">
                <a:off x="3758" y="2885"/>
                <a:ext cx="1662" cy="4"/>
              </a:xfrm>
              <a:prstGeom prst="line">
                <a:avLst/>
              </a:prstGeom>
              <a:noFill/>
              <a:ln w="12700">
                <a:solidFill>
                  <a:srgbClr val="1B79C7"/>
                </a:solidFill>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14" name="Line 50"/>
              <p:cNvSpPr>
                <a:spLocks noChangeShapeType="1"/>
              </p:cNvSpPr>
              <p:nvPr/>
            </p:nvSpPr>
            <p:spPr bwMode="auto">
              <a:xfrm flipH="1">
                <a:off x="5061" y="2883"/>
                <a:ext cx="325" cy="0"/>
              </a:xfrm>
              <a:prstGeom prst="line">
                <a:avLst/>
              </a:prstGeom>
              <a:noFill/>
              <a:ln w="12700">
                <a:solidFill>
                  <a:schemeClr val="accent1"/>
                </a:solidFill>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15" name="Line 51"/>
              <p:cNvSpPr>
                <a:spLocks noChangeShapeType="1"/>
              </p:cNvSpPr>
              <p:nvPr/>
            </p:nvSpPr>
            <p:spPr bwMode="auto">
              <a:xfrm flipH="1" flipV="1">
                <a:off x="4112" y="1922"/>
                <a:ext cx="952" cy="962"/>
              </a:xfrm>
              <a:prstGeom prst="line">
                <a:avLst/>
              </a:prstGeom>
              <a:noFill/>
              <a:ln w="12700">
                <a:solidFill>
                  <a:schemeClr val="accent1"/>
                </a:solidFill>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17" name="Line 53"/>
              <p:cNvSpPr>
                <a:spLocks noChangeShapeType="1"/>
              </p:cNvSpPr>
              <p:nvPr/>
            </p:nvSpPr>
            <p:spPr bwMode="auto">
              <a:xfrm flipH="1">
                <a:off x="3789" y="1923"/>
                <a:ext cx="325" cy="0"/>
              </a:xfrm>
              <a:prstGeom prst="line">
                <a:avLst/>
              </a:prstGeom>
              <a:noFill/>
              <a:ln w="12700">
                <a:solidFill>
                  <a:schemeClr val="accent1"/>
                </a:solidFill>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18" name="Text Box 54"/>
              <p:cNvSpPr txBox="1">
                <a:spLocks noChangeArrowheads="1"/>
              </p:cNvSpPr>
              <p:nvPr/>
            </p:nvSpPr>
            <p:spPr bwMode="auto">
              <a:xfrm>
                <a:off x="4280" y="3148"/>
                <a:ext cx="875" cy="213"/>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600" dirty="0">
                    <a:solidFill>
                      <a:srgbClr val="FFFFFF"/>
                    </a:solidFill>
                    <a:effectLst/>
                    <a:latin typeface="Comic Sans MS" pitchFamily="66" charset="0"/>
                  </a:rPr>
                  <a:t>AIPL value</a:t>
                </a:r>
              </a:p>
            </p:txBody>
          </p:sp>
          <p:sp>
            <p:nvSpPr>
              <p:cNvPr id="472119" name="Line 55"/>
              <p:cNvSpPr>
                <a:spLocks noChangeShapeType="1"/>
              </p:cNvSpPr>
              <p:nvPr/>
            </p:nvSpPr>
            <p:spPr bwMode="auto">
              <a:xfrm>
                <a:off x="4110" y="1960"/>
                <a:ext cx="0" cy="1018"/>
              </a:xfrm>
              <a:prstGeom prst="line">
                <a:avLst/>
              </a:prstGeom>
              <a:noFill/>
              <a:ln w="12700">
                <a:solidFill>
                  <a:srgbClr val="F83818"/>
                </a:solidFill>
                <a:prstDash val="sysDot"/>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20" name="Line 56"/>
              <p:cNvSpPr>
                <a:spLocks noChangeShapeType="1"/>
              </p:cNvSpPr>
              <p:nvPr/>
            </p:nvSpPr>
            <p:spPr bwMode="auto">
              <a:xfrm>
                <a:off x="5062" y="2918"/>
                <a:ext cx="0" cy="63"/>
              </a:xfrm>
              <a:prstGeom prst="line">
                <a:avLst/>
              </a:prstGeom>
              <a:noFill/>
              <a:ln w="12700">
                <a:solidFill>
                  <a:srgbClr val="F83818"/>
                </a:solidFill>
                <a:prstDash val="sysDot"/>
                <a:round/>
                <a:headEnd type="none" w="sm" len="sm"/>
                <a:tailEnd type="none" w="sm" len="sm"/>
              </a:ln>
              <a:effectLst/>
            </p:spPr>
            <p:txBody>
              <a:bodyPr wrap="none"/>
              <a:lstStyle/>
              <a:p>
                <a:pPr>
                  <a:defRPr/>
                </a:pPr>
                <a:endParaRPr lang="en-US">
                  <a:solidFill>
                    <a:srgbClr val="FFFFFF"/>
                  </a:solidFill>
                  <a:latin typeface="Comic Sans MS" pitchFamily="66" charset="0"/>
                </a:endParaRPr>
              </a:p>
            </p:txBody>
          </p:sp>
          <p:sp>
            <p:nvSpPr>
              <p:cNvPr id="472121" name="Text Box 57"/>
              <p:cNvSpPr txBox="1">
                <a:spLocks noChangeArrowheads="1"/>
              </p:cNvSpPr>
              <p:nvPr/>
            </p:nvSpPr>
            <p:spPr bwMode="auto">
              <a:xfrm>
                <a:off x="3936" y="2981"/>
                <a:ext cx="346" cy="19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400" dirty="0">
                    <a:solidFill>
                      <a:srgbClr val="FFFFFF"/>
                    </a:solidFill>
                    <a:effectLst/>
                    <a:latin typeface="Comic Sans MS" pitchFamily="66" charset="0"/>
                  </a:rPr>
                  <a:t>10%</a:t>
                </a:r>
              </a:p>
            </p:txBody>
          </p:sp>
          <p:sp>
            <p:nvSpPr>
              <p:cNvPr id="472122" name="Text Box 58"/>
              <p:cNvSpPr txBox="1">
                <a:spLocks noChangeArrowheads="1"/>
              </p:cNvSpPr>
              <p:nvPr/>
            </p:nvSpPr>
            <p:spPr bwMode="auto">
              <a:xfrm>
                <a:off x="4898" y="2981"/>
                <a:ext cx="449" cy="194"/>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400" dirty="0">
                    <a:solidFill>
                      <a:srgbClr val="FFFFFF"/>
                    </a:solidFill>
                    <a:effectLst/>
                    <a:latin typeface="Comic Sans MS" pitchFamily="66" charset="0"/>
                  </a:rPr>
                  <a:t>90%</a:t>
                </a:r>
              </a:p>
            </p:txBody>
          </p:sp>
          <p:sp>
            <p:nvSpPr>
              <p:cNvPr id="472124" name="Text Box 60"/>
              <p:cNvSpPr txBox="1">
                <a:spLocks noChangeArrowheads="1"/>
              </p:cNvSpPr>
              <p:nvPr/>
            </p:nvSpPr>
            <p:spPr bwMode="auto">
              <a:xfrm rot="16200000">
                <a:off x="5202" y="2194"/>
                <a:ext cx="724" cy="21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600" dirty="0">
                    <a:solidFill>
                      <a:srgbClr val="FFFFFF"/>
                    </a:solidFill>
                    <a:effectLst/>
                    <a:latin typeface="Comic Sans MS" pitchFamily="66" charset="0"/>
                  </a:rPr>
                  <a:t>Support</a:t>
                </a:r>
              </a:p>
            </p:txBody>
          </p:sp>
          <p:sp>
            <p:nvSpPr>
              <p:cNvPr id="472126" name="Text Box 62"/>
              <p:cNvSpPr txBox="1">
                <a:spLocks noChangeArrowheads="1"/>
              </p:cNvSpPr>
              <p:nvPr/>
            </p:nvSpPr>
            <p:spPr bwMode="auto">
              <a:xfrm>
                <a:off x="5002" y="1925"/>
                <a:ext cx="388" cy="194"/>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400" dirty="0">
                    <a:solidFill>
                      <a:srgbClr val="FFFFFF"/>
                    </a:solidFill>
                    <a:effectLst/>
                    <a:latin typeface="Comic Sans MS" pitchFamily="66" charset="0"/>
                  </a:rPr>
                  <a:t>Full</a:t>
                </a:r>
              </a:p>
            </p:txBody>
          </p:sp>
          <p:sp>
            <p:nvSpPr>
              <p:cNvPr id="472127" name="Text Box 63"/>
              <p:cNvSpPr txBox="1">
                <a:spLocks noChangeArrowheads="1"/>
              </p:cNvSpPr>
              <p:nvPr/>
            </p:nvSpPr>
            <p:spPr bwMode="auto">
              <a:xfrm>
                <a:off x="4973" y="2724"/>
                <a:ext cx="452" cy="194"/>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400" dirty="0">
                    <a:solidFill>
                      <a:srgbClr val="FFFFFF"/>
                    </a:solidFill>
                    <a:effectLst/>
                    <a:latin typeface="Comic Sans MS" pitchFamily="66" charset="0"/>
                  </a:rPr>
                  <a:t>None</a:t>
                </a:r>
              </a:p>
            </p:txBody>
          </p:sp>
        </p:grpSp>
        <p:sp>
          <p:nvSpPr>
            <p:cNvPr id="29" name="Rectangle 28"/>
            <p:cNvSpPr/>
            <p:nvPr/>
          </p:nvSpPr>
          <p:spPr>
            <a:xfrm>
              <a:off x="5636873" y="4296823"/>
              <a:ext cx="3435577" cy="1477328"/>
            </a:xfrm>
            <a:prstGeom prst="rect">
              <a:avLst/>
            </a:prstGeom>
          </p:spPr>
          <p:txBody>
            <a:bodyPr wrap="square">
              <a:spAutoFit/>
            </a:bodyPr>
            <a:lstStyle/>
            <a:p>
              <a:pPr lvl="0" algn="l"/>
              <a:r>
                <a:rPr lang="en-US" sz="1800" dirty="0" smtClean="0">
                  <a:solidFill>
                    <a:srgbClr val="FFFFFF"/>
                  </a:solidFill>
                  <a:effectLst/>
                  <a:latin typeface="Comic Sans MS" pitchFamily="66" charset="0"/>
                </a:rPr>
                <a:t>With increasing AIPL of High CBD, we see decreasing support for the premise that </a:t>
              </a:r>
              <a:r>
                <a:rPr lang="en-US" sz="1800" dirty="0" smtClean="0">
                  <a:solidFill>
                    <a:srgbClr val="FFFF00"/>
                  </a:solidFill>
                  <a:effectLst/>
                  <a:latin typeface="Comic Sans MS" pitchFamily="66" charset="0"/>
                </a:rPr>
                <a:t>crown fuels do not support </a:t>
              </a:r>
              <a:r>
                <a:rPr lang="en-US" sz="1800" dirty="0" smtClean="0">
                  <a:solidFill>
                    <a:srgbClr val="FFFFFF"/>
                  </a:solidFill>
                  <a:effectLst/>
                  <a:latin typeface="Comic Sans MS" pitchFamily="66" charset="0"/>
                </a:rPr>
                <a:t>severe wildfire in the </a:t>
              </a:r>
              <a:r>
                <a:rPr lang="en-US" sz="1800" dirty="0" err="1" smtClean="0">
                  <a:solidFill>
                    <a:srgbClr val="FFFFFF"/>
                  </a:solidFill>
                  <a:effectLst/>
                  <a:latin typeface="Comic Sans MS" pitchFamily="66" charset="0"/>
                </a:rPr>
                <a:t>w’shed</a:t>
              </a:r>
              <a:endParaRPr lang="en-GB" sz="1800" dirty="0" smtClean="0">
                <a:solidFill>
                  <a:srgbClr val="FFFFFF"/>
                </a:solidFill>
                <a:effectLst/>
                <a:latin typeface="Comic Sans MS" pitchFamily="66"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3" y="878537"/>
            <a:ext cx="2306117" cy="26609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989" y="878537"/>
            <a:ext cx="2306117" cy="26609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895" y="878537"/>
            <a:ext cx="2306117" cy="26609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878537"/>
            <a:ext cx="2306117" cy="2660904"/>
          </a:xfrm>
          <a:prstGeom prst="rect">
            <a:avLst/>
          </a:prstGeom>
        </p:spPr>
      </p:pic>
      <p:sp>
        <p:nvSpPr>
          <p:cNvPr id="12" name="TextBox 11"/>
          <p:cNvSpPr txBox="1"/>
          <p:nvPr/>
        </p:nvSpPr>
        <p:spPr>
          <a:xfrm>
            <a:off x="409146" y="493816"/>
            <a:ext cx="1599990"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e</a:t>
            </a:r>
            <a:r>
              <a:rPr lang="en-US" sz="1600" dirty="0" smtClean="0">
                <a:solidFill>
                  <a:prstClr val="black"/>
                </a:solidFill>
                <a:effectLst/>
                <a:latin typeface="Calibri"/>
              </a:rPr>
              <a:t>vent</a:t>
            </a:r>
            <a:endParaRPr lang="en-US" sz="1600" dirty="0">
              <a:solidFill>
                <a:prstClr val="black"/>
              </a:solidFill>
              <a:effectLst/>
              <a:latin typeface="Calibri"/>
            </a:endParaRPr>
          </a:p>
        </p:txBody>
      </p:sp>
      <p:sp>
        <p:nvSpPr>
          <p:cNvPr id="14" name="TextBox 13"/>
          <p:cNvSpPr txBox="1"/>
          <p:nvPr/>
        </p:nvSpPr>
        <p:spPr>
          <a:xfrm>
            <a:off x="2377291" y="493816"/>
            <a:ext cx="2147511"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p</a:t>
            </a:r>
            <a:r>
              <a:rPr lang="en-US" sz="1600" dirty="0" smtClean="0">
                <a:solidFill>
                  <a:prstClr val="black"/>
                </a:solidFill>
                <a:effectLst/>
                <a:latin typeface="Calibri"/>
              </a:rPr>
              <a:t>robabilistic</a:t>
            </a:r>
          </a:p>
        </p:txBody>
      </p:sp>
      <p:sp>
        <p:nvSpPr>
          <p:cNvPr id="15" name="TextBox 14"/>
          <p:cNvSpPr txBox="1"/>
          <p:nvPr/>
        </p:nvSpPr>
        <p:spPr>
          <a:xfrm>
            <a:off x="5402489" y="539983"/>
            <a:ext cx="580928"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FSim</a:t>
            </a:r>
            <a:endParaRPr lang="en-US" sz="1600" dirty="0">
              <a:solidFill>
                <a:prstClr val="black"/>
              </a:solidFill>
              <a:effectLst/>
              <a:latin typeface="Calibri"/>
            </a:endParaRPr>
          </a:p>
        </p:txBody>
      </p:sp>
      <p:sp>
        <p:nvSpPr>
          <p:cNvPr id="16" name="TextBox 15"/>
          <p:cNvSpPr txBox="1"/>
          <p:nvPr/>
        </p:nvSpPr>
        <p:spPr>
          <a:xfrm>
            <a:off x="7525451" y="539983"/>
            <a:ext cx="818814"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MaxEnt</a:t>
            </a:r>
            <a:endParaRPr lang="en-US" sz="1600" dirty="0" smtClean="0">
              <a:solidFill>
                <a:prstClr val="black"/>
              </a:solidFill>
              <a:effectLst/>
              <a:latin typeface="Calibri"/>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7517" y="4073813"/>
            <a:ext cx="2306117" cy="266090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1800" y="4073813"/>
            <a:ext cx="2306117" cy="2660904"/>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7375" y="4073813"/>
            <a:ext cx="2306117" cy="2660904"/>
          </a:xfrm>
          <a:prstGeom prst="rect">
            <a:avLst/>
          </a:prstGeom>
        </p:spPr>
      </p:pic>
      <p:sp>
        <p:nvSpPr>
          <p:cNvPr id="20" name="TextBox 19"/>
          <p:cNvSpPr txBox="1"/>
          <p:nvPr/>
        </p:nvSpPr>
        <p:spPr>
          <a:xfrm>
            <a:off x="2520284" y="3735259"/>
            <a:ext cx="1420582"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AND</a:t>
            </a:r>
            <a:endParaRPr lang="en-US" sz="1600" dirty="0">
              <a:solidFill>
                <a:prstClr val="black"/>
              </a:solidFill>
              <a:effectLst/>
              <a:latin typeface="Calibri"/>
            </a:endParaRPr>
          </a:p>
        </p:txBody>
      </p:sp>
      <p:sp>
        <p:nvSpPr>
          <p:cNvPr id="21" name="TextBox 20"/>
          <p:cNvSpPr txBox="1"/>
          <p:nvPr/>
        </p:nvSpPr>
        <p:spPr>
          <a:xfrm>
            <a:off x="4766748" y="3735259"/>
            <a:ext cx="1627369"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UNION</a:t>
            </a:r>
            <a:endParaRPr lang="en-US" sz="1600" dirty="0">
              <a:solidFill>
                <a:prstClr val="black"/>
              </a:solidFill>
              <a:effectLst/>
              <a:latin typeface="Calibri"/>
            </a:endParaRPr>
          </a:p>
        </p:txBody>
      </p:sp>
      <p:sp>
        <p:nvSpPr>
          <p:cNvPr id="22" name="TextBox 21"/>
          <p:cNvSpPr txBox="1"/>
          <p:nvPr/>
        </p:nvSpPr>
        <p:spPr>
          <a:xfrm>
            <a:off x="7289489" y="3735259"/>
            <a:ext cx="1290738"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OR</a:t>
            </a:r>
            <a:endParaRPr lang="en-US" sz="1600" dirty="0">
              <a:solidFill>
                <a:prstClr val="black"/>
              </a:solidFill>
              <a:effectLst/>
              <a:latin typeface="Calibri"/>
            </a:endParaRPr>
          </a:p>
        </p:txBody>
      </p:sp>
      <p:sp>
        <p:nvSpPr>
          <p:cNvPr id="23" name="TextBox 22"/>
          <p:cNvSpPr txBox="1"/>
          <p:nvPr/>
        </p:nvSpPr>
        <p:spPr>
          <a:xfrm>
            <a:off x="3656421" y="0"/>
            <a:ext cx="1826590" cy="461665"/>
          </a:xfrm>
          <a:prstGeom prst="rect">
            <a:avLst/>
          </a:prstGeom>
          <a:noFill/>
        </p:spPr>
        <p:txBody>
          <a:bodyPr wrap="none" rtlCol="0">
            <a:spAutoFit/>
          </a:bodyPr>
          <a:lstStyle/>
          <a:p>
            <a:pPr algn="l" fontAlgn="auto">
              <a:spcBef>
                <a:spcPts val="0"/>
              </a:spcBef>
              <a:spcAft>
                <a:spcPts val="0"/>
              </a:spcAft>
            </a:pPr>
            <a:r>
              <a:rPr lang="en-US" dirty="0" smtClean="0">
                <a:solidFill>
                  <a:prstClr val="black"/>
                </a:solidFill>
                <a:effectLst/>
                <a:latin typeface="Calibri"/>
              </a:rPr>
              <a:t>Fire Behavior</a:t>
            </a:r>
          </a:p>
        </p:txBody>
      </p:sp>
      <p:pic>
        <p:nvPicPr>
          <p:cNvPr id="1026" name="Picture 2" descr="C:\Documents and Settings\kreynolds\My Documents\My Received Files\Legend Strength of Eviden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105" y="4730707"/>
            <a:ext cx="1898072" cy="100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4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1" y="994321"/>
            <a:ext cx="2306020" cy="26609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037" y="994321"/>
            <a:ext cx="2306020" cy="266090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943" y="994321"/>
            <a:ext cx="2306020" cy="26609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48" y="994321"/>
            <a:ext cx="2306020" cy="2660903"/>
          </a:xfrm>
          <a:prstGeom prst="rect">
            <a:avLst/>
          </a:prstGeom>
        </p:spPr>
      </p:pic>
      <p:sp>
        <p:nvSpPr>
          <p:cNvPr id="12" name="TextBox 11"/>
          <p:cNvSpPr txBox="1"/>
          <p:nvPr/>
        </p:nvSpPr>
        <p:spPr>
          <a:xfrm>
            <a:off x="409146" y="609600"/>
            <a:ext cx="1599990"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e</a:t>
            </a:r>
            <a:r>
              <a:rPr lang="en-US" sz="1600" dirty="0" smtClean="0">
                <a:solidFill>
                  <a:prstClr val="black"/>
                </a:solidFill>
                <a:effectLst/>
                <a:latin typeface="Calibri"/>
              </a:rPr>
              <a:t>vent</a:t>
            </a:r>
            <a:endParaRPr lang="en-US" sz="1600" dirty="0">
              <a:solidFill>
                <a:prstClr val="black"/>
              </a:solidFill>
              <a:effectLst/>
              <a:latin typeface="Calibri"/>
            </a:endParaRPr>
          </a:p>
        </p:txBody>
      </p:sp>
      <p:sp>
        <p:nvSpPr>
          <p:cNvPr id="14" name="TextBox 13"/>
          <p:cNvSpPr txBox="1"/>
          <p:nvPr/>
        </p:nvSpPr>
        <p:spPr>
          <a:xfrm>
            <a:off x="2377291" y="609600"/>
            <a:ext cx="2147511"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p</a:t>
            </a:r>
            <a:r>
              <a:rPr lang="en-US" sz="1600" dirty="0" smtClean="0">
                <a:solidFill>
                  <a:prstClr val="black"/>
                </a:solidFill>
                <a:effectLst/>
                <a:latin typeface="Calibri"/>
              </a:rPr>
              <a:t>robabilistic</a:t>
            </a:r>
          </a:p>
        </p:txBody>
      </p:sp>
      <p:sp>
        <p:nvSpPr>
          <p:cNvPr id="15" name="TextBox 14"/>
          <p:cNvSpPr txBox="1"/>
          <p:nvPr/>
        </p:nvSpPr>
        <p:spPr>
          <a:xfrm>
            <a:off x="5402489" y="655767"/>
            <a:ext cx="580928"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FSim</a:t>
            </a:r>
            <a:endParaRPr lang="en-US" sz="1600" dirty="0">
              <a:solidFill>
                <a:prstClr val="black"/>
              </a:solidFill>
              <a:effectLst/>
              <a:latin typeface="Calibri"/>
            </a:endParaRPr>
          </a:p>
        </p:txBody>
      </p:sp>
      <p:sp>
        <p:nvSpPr>
          <p:cNvPr id="16" name="TextBox 15"/>
          <p:cNvSpPr txBox="1"/>
          <p:nvPr/>
        </p:nvSpPr>
        <p:spPr>
          <a:xfrm>
            <a:off x="7525451" y="655767"/>
            <a:ext cx="818814"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MaxEnt</a:t>
            </a:r>
            <a:endParaRPr lang="en-US" sz="1600" dirty="0" smtClean="0">
              <a:solidFill>
                <a:prstClr val="black"/>
              </a:solidFill>
              <a:effectLst/>
              <a:latin typeface="Calibri"/>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7565" y="3993778"/>
            <a:ext cx="2306020" cy="266090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1848" y="3993778"/>
            <a:ext cx="2306020" cy="266090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7423" y="3993778"/>
            <a:ext cx="2306020" cy="2660903"/>
          </a:xfrm>
          <a:prstGeom prst="rect">
            <a:avLst/>
          </a:prstGeom>
        </p:spPr>
      </p:pic>
      <p:sp>
        <p:nvSpPr>
          <p:cNvPr id="20" name="TextBox 19"/>
          <p:cNvSpPr txBox="1"/>
          <p:nvPr/>
        </p:nvSpPr>
        <p:spPr>
          <a:xfrm>
            <a:off x="2520284" y="3655224"/>
            <a:ext cx="1420582"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AND</a:t>
            </a:r>
            <a:endParaRPr lang="en-US" sz="1600" dirty="0">
              <a:solidFill>
                <a:prstClr val="black"/>
              </a:solidFill>
              <a:effectLst/>
              <a:latin typeface="Calibri"/>
            </a:endParaRPr>
          </a:p>
        </p:txBody>
      </p:sp>
      <p:sp>
        <p:nvSpPr>
          <p:cNvPr id="21" name="TextBox 20"/>
          <p:cNvSpPr txBox="1"/>
          <p:nvPr/>
        </p:nvSpPr>
        <p:spPr>
          <a:xfrm>
            <a:off x="4766748" y="3655224"/>
            <a:ext cx="1627369"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UNION</a:t>
            </a:r>
            <a:endParaRPr lang="en-US" sz="1600" dirty="0">
              <a:solidFill>
                <a:prstClr val="black"/>
              </a:solidFill>
              <a:effectLst/>
              <a:latin typeface="Calibri"/>
            </a:endParaRPr>
          </a:p>
        </p:txBody>
      </p:sp>
      <p:sp>
        <p:nvSpPr>
          <p:cNvPr id="22" name="TextBox 21"/>
          <p:cNvSpPr txBox="1"/>
          <p:nvPr/>
        </p:nvSpPr>
        <p:spPr>
          <a:xfrm>
            <a:off x="7289489" y="3655224"/>
            <a:ext cx="1290738"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OR</a:t>
            </a:r>
            <a:endParaRPr lang="en-US" sz="1600" dirty="0">
              <a:solidFill>
                <a:prstClr val="black"/>
              </a:solidFill>
              <a:effectLst/>
              <a:latin typeface="Calibri"/>
            </a:endParaRPr>
          </a:p>
        </p:txBody>
      </p:sp>
      <p:sp>
        <p:nvSpPr>
          <p:cNvPr id="23" name="TextBox 22"/>
          <p:cNvSpPr txBox="1"/>
          <p:nvPr/>
        </p:nvSpPr>
        <p:spPr>
          <a:xfrm>
            <a:off x="3645519" y="76200"/>
            <a:ext cx="1848391" cy="461665"/>
          </a:xfrm>
          <a:prstGeom prst="rect">
            <a:avLst/>
          </a:prstGeom>
          <a:noFill/>
        </p:spPr>
        <p:txBody>
          <a:bodyPr wrap="none" rtlCol="0">
            <a:spAutoFit/>
          </a:bodyPr>
          <a:lstStyle/>
          <a:p>
            <a:pPr algn="l" fontAlgn="auto">
              <a:spcBef>
                <a:spcPts val="0"/>
              </a:spcBef>
              <a:spcAft>
                <a:spcPts val="0"/>
              </a:spcAft>
            </a:pPr>
            <a:r>
              <a:rPr lang="en-US" dirty="0" smtClean="0">
                <a:solidFill>
                  <a:prstClr val="black"/>
                </a:solidFill>
                <a:effectLst/>
                <a:latin typeface="Calibri"/>
              </a:rPr>
              <a:t>Fire Danger 3</a:t>
            </a:r>
          </a:p>
        </p:txBody>
      </p:sp>
      <p:pic>
        <p:nvPicPr>
          <p:cNvPr id="24" name="Picture 2" descr="C:\Documents and Settings\kreynolds\My Documents\My Received Files\Legend Strength of Eviden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793" y="3823662"/>
            <a:ext cx="1568695" cy="83354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56131" y="4881456"/>
            <a:ext cx="1937357" cy="1672343"/>
            <a:chOff x="6687953" y="1155678"/>
            <a:chExt cx="2456047" cy="2123001"/>
          </a:xfrm>
        </p:grpSpPr>
        <p:pic>
          <p:nvPicPr>
            <p:cNvPr id="26" name="Picture 25"/>
            <p:cNvPicPr>
              <a:picLocks noChangeAspect="1" noChangeArrowheads="1"/>
            </p:cNvPicPr>
            <p:nvPr/>
          </p:nvPicPr>
          <p:blipFill>
            <a:blip r:embed="rId11" cstate="print"/>
            <a:srcRect/>
            <a:stretch>
              <a:fillRect/>
            </a:stretch>
          </p:blipFill>
          <p:spPr bwMode="auto">
            <a:xfrm>
              <a:off x="6687953" y="1155678"/>
              <a:ext cx="2456047" cy="2123001"/>
            </a:xfrm>
            <a:prstGeom prst="rect">
              <a:avLst/>
            </a:prstGeom>
            <a:noFill/>
            <a:ln w="9525">
              <a:noFill/>
              <a:miter lim="800000"/>
              <a:headEnd/>
              <a:tailEnd/>
            </a:ln>
          </p:spPr>
        </p:pic>
        <p:sp>
          <p:nvSpPr>
            <p:cNvPr id="27" name="Text Box 20"/>
            <p:cNvSpPr txBox="1">
              <a:spLocks noChangeArrowheads="1"/>
            </p:cNvSpPr>
            <p:nvPr/>
          </p:nvSpPr>
          <p:spPr bwMode="auto">
            <a:xfrm>
              <a:off x="7340337" y="1163361"/>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tx1"/>
                  </a:solidFill>
                  <a:effectLst/>
                  <a:latin typeface="Arial" charset="0"/>
                </a:rPr>
                <a:t>Fire </a:t>
              </a:r>
              <a:r>
                <a:rPr lang="en-US" sz="1200" b="1" dirty="0" smtClean="0">
                  <a:solidFill>
                    <a:schemeClr val="tx1"/>
                  </a:solidFill>
                  <a:effectLst/>
                  <a:latin typeface="Arial" charset="0"/>
                </a:rPr>
                <a:t>danger 3</a:t>
              </a:r>
              <a:endParaRPr lang="en-US" sz="1200" b="1" dirty="0">
                <a:solidFill>
                  <a:schemeClr val="tx1"/>
                </a:solidFill>
                <a:effectLst/>
                <a:latin typeface="Arial" charset="0"/>
              </a:endParaRPr>
            </a:p>
          </p:txBody>
        </p:sp>
      </p:grpSp>
    </p:spTree>
    <p:extLst>
      <p:ext uri="{BB962C8B-B14F-4D97-AF65-F5344CB8AC3E}">
        <p14:creationId xmlns:p14="http://schemas.microsoft.com/office/powerpoint/2010/main" val="3119658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1" y="994321"/>
            <a:ext cx="2306021" cy="26609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037" y="994321"/>
            <a:ext cx="2306021" cy="26609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943" y="994321"/>
            <a:ext cx="2306021" cy="26609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48" y="994321"/>
            <a:ext cx="2306021" cy="2660904"/>
          </a:xfrm>
          <a:prstGeom prst="rect">
            <a:avLst/>
          </a:prstGeom>
        </p:spPr>
      </p:pic>
      <p:sp>
        <p:nvSpPr>
          <p:cNvPr id="12" name="TextBox 11"/>
          <p:cNvSpPr txBox="1"/>
          <p:nvPr/>
        </p:nvSpPr>
        <p:spPr>
          <a:xfrm>
            <a:off x="409146" y="609600"/>
            <a:ext cx="1599990"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e</a:t>
            </a:r>
            <a:r>
              <a:rPr lang="en-US" sz="1600" dirty="0" smtClean="0">
                <a:solidFill>
                  <a:prstClr val="black"/>
                </a:solidFill>
                <a:effectLst/>
                <a:latin typeface="Calibri"/>
              </a:rPr>
              <a:t>vent</a:t>
            </a:r>
            <a:endParaRPr lang="en-US" sz="1600" dirty="0">
              <a:solidFill>
                <a:prstClr val="black"/>
              </a:solidFill>
              <a:effectLst/>
              <a:latin typeface="Calibri"/>
            </a:endParaRPr>
          </a:p>
        </p:txBody>
      </p:sp>
      <p:sp>
        <p:nvSpPr>
          <p:cNvPr id="14" name="TextBox 13"/>
          <p:cNvSpPr txBox="1"/>
          <p:nvPr/>
        </p:nvSpPr>
        <p:spPr>
          <a:xfrm>
            <a:off x="2377291" y="609600"/>
            <a:ext cx="2147511" cy="369332"/>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FIREHARM</a:t>
            </a:r>
            <a:r>
              <a:rPr lang="en-US" sz="1800" dirty="0" smtClean="0">
                <a:solidFill>
                  <a:prstClr val="black"/>
                </a:solidFill>
                <a:effectLst/>
                <a:latin typeface="Calibri"/>
              </a:rPr>
              <a:t> </a:t>
            </a:r>
            <a:r>
              <a:rPr lang="en-US" sz="1600" dirty="0">
                <a:solidFill>
                  <a:prstClr val="black"/>
                </a:solidFill>
                <a:effectLst/>
                <a:latin typeface="Calibri"/>
              </a:rPr>
              <a:t>p</a:t>
            </a:r>
            <a:r>
              <a:rPr lang="en-US" sz="1600" dirty="0" smtClean="0">
                <a:solidFill>
                  <a:prstClr val="black"/>
                </a:solidFill>
                <a:effectLst/>
                <a:latin typeface="Calibri"/>
              </a:rPr>
              <a:t>robabilistic</a:t>
            </a:r>
          </a:p>
        </p:txBody>
      </p:sp>
      <p:sp>
        <p:nvSpPr>
          <p:cNvPr id="15" name="TextBox 14"/>
          <p:cNvSpPr txBox="1"/>
          <p:nvPr/>
        </p:nvSpPr>
        <p:spPr>
          <a:xfrm>
            <a:off x="5402489" y="655767"/>
            <a:ext cx="580928"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FSim</a:t>
            </a:r>
            <a:endParaRPr lang="en-US" sz="1600" dirty="0">
              <a:solidFill>
                <a:prstClr val="black"/>
              </a:solidFill>
              <a:effectLst/>
              <a:latin typeface="Calibri"/>
            </a:endParaRPr>
          </a:p>
        </p:txBody>
      </p:sp>
      <p:sp>
        <p:nvSpPr>
          <p:cNvPr id="16" name="TextBox 15"/>
          <p:cNvSpPr txBox="1"/>
          <p:nvPr/>
        </p:nvSpPr>
        <p:spPr>
          <a:xfrm>
            <a:off x="7525451" y="655767"/>
            <a:ext cx="818814" cy="338554"/>
          </a:xfrm>
          <a:prstGeom prst="rect">
            <a:avLst/>
          </a:prstGeom>
          <a:noFill/>
        </p:spPr>
        <p:txBody>
          <a:bodyPr wrap="none" rtlCol="0">
            <a:spAutoFit/>
          </a:bodyPr>
          <a:lstStyle/>
          <a:p>
            <a:pPr algn="l" fontAlgn="auto">
              <a:spcBef>
                <a:spcPts val="0"/>
              </a:spcBef>
              <a:spcAft>
                <a:spcPts val="0"/>
              </a:spcAft>
            </a:pPr>
            <a:r>
              <a:rPr lang="en-US" sz="1600" dirty="0" err="1" smtClean="0">
                <a:solidFill>
                  <a:prstClr val="black"/>
                </a:solidFill>
                <a:effectLst/>
                <a:latin typeface="Calibri"/>
              </a:rPr>
              <a:t>MaxEnt</a:t>
            </a:r>
            <a:endParaRPr lang="en-US" sz="1600" dirty="0" smtClean="0">
              <a:solidFill>
                <a:prstClr val="black"/>
              </a:solidFill>
              <a:effectLst/>
              <a:latin typeface="Calibri"/>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6310" y="4073813"/>
            <a:ext cx="2306021" cy="266090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7979" y="4073813"/>
            <a:ext cx="2306021" cy="2660904"/>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6168" y="4073813"/>
            <a:ext cx="2306021" cy="2660904"/>
          </a:xfrm>
          <a:prstGeom prst="rect">
            <a:avLst/>
          </a:prstGeom>
        </p:spPr>
      </p:pic>
      <p:sp>
        <p:nvSpPr>
          <p:cNvPr id="20" name="TextBox 19"/>
          <p:cNvSpPr txBox="1"/>
          <p:nvPr/>
        </p:nvSpPr>
        <p:spPr>
          <a:xfrm>
            <a:off x="2659029" y="3735259"/>
            <a:ext cx="1420582"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AND</a:t>
            </a:r>
            <a:endParaRPr lang="en-US" sz="1600" dirty="0">
              <a:solidFill>
                <a:prstClr val="black"/>
              </a:solidFill>
              <a:effectLst/>
              <a:latin typeface="Calibri"/>
            </a:endParaRPr>
          </a:p>
        </p:txBody>
      </p:sp>
      <p:sp>
        <p:nvSpPr>
          <p:cNvPr id="21" name="TextBox 20"/>
          <p:cNvSpPr txBox="1"/>
          <p:nvPr/>
        </p:nvSpPr>
        <p:spPr>
          <a:xfrm>
            <a:off x="4905493" y="3735259"/>
            <a:ext cx="1627369"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UNION</a:t>
            </a:r>
            <a:endParaRPr lang="en-US" sz="1600" dirty="0">
              <a:solidFill>
                <a:prstClr val="black"/>
              </a:solidFill>
              <a:effectLst/>
              <a:latin typeface="Calibri"/>
            </a:endParaRPr>
          </a:p>
        </p:txBody>
      </p:sp>
      <p:sp>
        <p:nvSpPr>
          <p:cNvPr id="22" name="TextBox 21"/>
          <p:cNvSpPr txBox="1"/>
          <p:nvPr/>
        </p:nvSpPr>
        <p:spPr>
          <a:xfrm>
            <a:off x="7428234" y="3735259"/>
            <a:ext cx="1290738"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Ensemble OR</a:t>
            </a:r>
            <a:endParaRPr lang="en-US" sz="1600" dirty="0">
              <a:solidFill>
                <a:prstClr val="black"/>
              </a:solidFill>
              <a:effectLst/>
              <a:latin typeface="Calibri"/>
            </a:endParaRPr>
          </a:p>
        </p:txBody>
      </p:sp>
      <p:sp>
        <p:nvSpPr>
          <p:cNvPr id="23" name="TextBox 22"/>
          <p:cNvSpPr txBox="1"/>
          <p:nvPr/>
        </p:nvSpPr>
        <p:spPr>
          <a:xfrm>
            <a:off x="3645519" y="76200"/>
            <a:ext cx="1848391" cy="461665"/>
          </a:xfrm>
          <a:prstGeom prst="rect">
            <a:avLst/>
          </a:prstGeom>
          <a:noFill/>
        </p:spPr>
        <p:txBody>
          <a:bodyPr wrap="none" rtlCol="0">
            <a:spAutoFit/>
          </a:bodyPr>
          <a:lstStyle/>
          <a:p>
            <a:pPr algn="l" fontAlgn="auto">
              <a:spcBef>
                <a:spcPts val="0"/>
              </a:spcBef>
              <a:spcAft>
                <a:spcPts val="0"/>
              </a:spcAft>
            </a:pPr>
            <a:r>
              <a:rPr lang="en-US" dirty="0" smtClean="0">
                <a:solidFill>
                  <a:prstClr val="black"/>
                </a:solidFill>
                <a:effectLst/>
                <a:latin typeface="Calibri"/>
              </a:rPr>
              <a:t>Fire Danger 4</a:t>
            </a:r>
          </a:p>
        </p:txBody>
      </p:sp>
      <p:pic>
        <p:nvPicPr>
          <p:cNvPr id="24" name="Picture 2" descr="C:\Documents and Settings\kreynolds\My Documents\My Received Files\Legend Strength of Evidenc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206" y="3727054"/>
            <a:ext cx="1568695" cy="83354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20245" y="4767322"/>
            <a:ext cx="2096065" cy="1978165"/>
            <a:chOff x="175352" y="3723906"/>
            <a:chExt cx="2678306" cy="2283589"/>
          </a:xfrm>
        </p:grpSpPr>
        <p:pic>
          <p:nvPicPr>
            <p:cNvPr id="26" name="Picture 25"/>
            <p:cNvPicPr>
              <a:picLocks noChangeAspect="1" noChangeArrowheads="1"/>
            </p:cNvPicPr>
            <p:nvPr/>
          </p:nvPicPr>
          <p:blipFill>
            <a:blip r:embed="rId11" cstate="print"/>
            <a:srcRect b="391"/>
            <a:stretch>
              <a:fillRect/>
            </a:stretch>
          </p:blipFill>
          <p:spPr bwMode="auto">
            <a:xfrm>
              <a:off x="175352" y="3736339"/>
              <a:ext cx="2678306" cy="2271156"/>
            </a:xfrm>
            <a:prstGeom prst="rect">
              <a:avLst/>
            </a:prstGeom>
            <a:noFill/>
            <a:ln w="9525">
              <a:noFill/>
              <a:miter lim="800000"/>
              <a:headEnd/>
              <a:tailEnd/>
            </a:ln>
          </p:spPr>
        </p:pic>
        <p:sp>
          <p:nvSpPr>
            <p:cNvPr id="27" name="Text Box 20"/>
            <p:cNvSpPr txBox="1">
              <a:spLocks noChangeArrowheads="1"/>
            </p:cNvSpPr>
            <p:nvPr/>
          </p:nvSpPr>
          <p:spPr bwMode="auto">
            <a:xfrm>
              <a:off x="938866" y="3723906"/>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tx1"/>
                  </a:solidFill>
                  <a:effectLst/>
                  <a:latin typeface="Arial" charset="0"/>
                </a:rPr>
                <a:t>Fire </a:t>
              </a:r>
              <a:r>
                <a:rPr lang="en-US" sz="1200" b="1" dirty="0" smtClean="0">
                  <a:solidFill>
                    <a:schemeClr val="tx1"/>
                  </a:solidFill>
                  <a:effectLst/>
                  <a:latin typeface="Arial" charset="0"/>
                </a:rPr>
                <a:t>danger 4</a:t>
              </a:r>
              <a:endParaRPr lang="en-US" sz="1200" b="1" dirty="0">
                <a:solidFill>
                  <a:schemeClr val="tx1"/>
                </a:solidFill>
                <a:effectLst/>
                <a:latin typeface="Arial" charset="0"/>
              </a:endParaRPr>
            </a:p>
          </p:txBody>
        </p:sp>
      </p:grpSp>
    </p:spTree>
    <p:extLst>
      <p:ext uri="{BB962C8B-B14F-4D97-AF65-F5344CB8AC3E}">
        <p14:creationId xmlns:p14="http://schemas.microsoft.com/office/powerpoint/2010/main" val="78738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Text Box 10"/>
          <p:cNvSpPr txBox="1">
            <a:spLocks noChangeArrowheads="1"/>
          </p:cNvSpPr>
          <p:nvPr/>
        </p:nvSpPr>
        <p:spPr bwMode="auto">
          <a:xfrm>
            <a:off x="391550" y="816818"/>
            <a:ext cx="8550563" cy="3539430"/>
          </a:xfrm>
          <a:prstGeom prst="rect">
            <a:avLst/>
          </a:prstGeom>
          <a:noFill/>
          <a:ln w="12700">
            <a:noFill/>
            <a:miter lim="800000"/>
            <a:headEnd type="none" w="sm" len="sm"/>
            <a:tailEnd type="none" w="sm" len="sm"/>
          </a:ln>
        </p:spPr>
        <p:txBody>
          <a:bodyPr wrap="square">
            <a:spAutoFit/>
          </a:bodyPr>
          <a:lstStyle/>
          <a:p>
            <a:pPr marL="287338" indent="-287338" algn="l">
              <a:buFont typeface="Wingdings" pitchFamily="2" charset="2"/>
              <a:buChar char="§"/>
            </a:pPr>
            <a:r>
              <a:rPr lang="en-US" sz="2800" dirty="0" smtClean="0">
                <a:solidFill>
                  <a:srgbClr val="FFFFFF"/>
                </a:solidFill>
                <a:effectLst/>
                <a:latin typeface="Comic Sans MS" pitchFamily="66" charset="0"/>
              </a:rPr>
              <a:t>We present a DSS </a:t>
            </a:r>
            <a:r>
              <a:rPr lang="en-US" sz="2800" dirty="0">
                <a:solidFill>
                  <a:srgbClr val="FFFFFF"/>
                </a:solidFill>
                <a:effectLst/>
                <a:latin typeface="Comic Sans MS" pitchFamily="66" charset="0"/>
              </a:rPr>
              <a:t>for </a:t>
            </a:r>
            <a:r>
              <a:rPr lang="en-US" sz="2800" dirty="0" smtClean="0">
                <a:solidFill>
                  <a:srgbClr val="FFFFFF"/>
                </a:solidFill>
                <a:effectLst/>
                <a:latin typeface="Comic Sans MS" pitchFamily="66" charset="0"/>
              </a:rPr>
              <a:t>the evaluation of severe wildfire danger</a:t>
            </a:r>
          </a:p>
          <a:p>
            <a:pPr marL="744538" lvl="1" indent="-287338" algn="l">
              <a:buFont typeface="Wingdings" pitchFamily="2" charset="2"/>
              <a:buChar char="§"/>
            </a:pPr>
            <a:r>
              <a:rPr lang="en-US" sz="2800" dirty="0" smtClean="0">
                <a:solidFill>
                  <a:srgbClr val="FFFFFF"/>
                </a:solidFill>
                <a:effectLst/>
                <a:latin typeface="Comic Sans MS" pitchFamily="66" charset="0"/>
              </a:rPr>
              <a:t>Built with </a:t>
            </a:r>
            <a:r>
              <a:rPr lang="en-US" sz="2800" dirty="0" smtClean="0">
                <a:solidFill>
                  <a:srgbClr val="FFFFFF"/>
                </a:solidFill>
                <a:effectLst/>
                <a:latin typeface="Comic Sans MS" pitchFamily="66" charset="0"/>
              </a:rPr>
              <a:t>EMDS system</a:t>
            </a:r>
            <a:endParaRPr lang="en-US" sz="2800" dirty="0" smtClean="0">
              <a:solidFill>
                <a:srgbClr val="FFFFFF"/>
              </a:solidFill>
              <a:effectLst/>
              <a:latin typeface="Comic Sans MS" pitchFamily="66" charset="0"/>
            </a:endParaRPr>
          </a:p>
          <a:p>
            <a:pPr marL="287338" indent="-287338" algn="l">
              <a:buFont typeface="Wingdings" pitchFamily="2" charset="2"/>
              <a:buChar char="§"/>
            </a:pPr>
            <a:endParaRPr lang="en-US" sz="2800" dirty="0" smtClean="0">
              <a:solidFill>
                <a:srgbClr val="FFFFFF"/>
              </a:solidFill>
              <a:effectLst/>
              <a:latin typeface="Comic Sans MS" pitchFamily="66" charset="0"/>
            </a:endParaRPr>
          </a:p>
          <a:p>
            <a:pPr marL="287338" indent="-287338" algn="l">
              <a:buFont typeface="Wingdings" pitchFamily="2" charset="2"/>
              <a:buChar char="§"/>
            </a:pPr>
            <a:r>
              <a:rPr lang="en-US" sz="2800" dirty="0" smtClean="0">
                <a:solidFill>
                  <a:srgbClr val="FFFFFF"/>
                </a:solidFill>
                <a:effectLst/>
                <a:latin typeface="Comic Sans MS" pitchFamily="66" charset="0"/>
              </a:rPr>
              <a:t>We </a:t>
            </a:r>
            <a:r>
              <a:rPr lang="en-US" sz="2800" dirty="0" smtClean="0">
                <a:solidFill>
                  <a:srgbClr val="FFFFFF"/>
                </a:solidFill>
                <a:effectLst/>
                <a:latin typeface="Comic Sans MS" pitchFamily="66" charset="0"/>
              </a:rPr>
              <a:t>demonstrate the system in </a:t>
            </a:r>
            <a:r>
              <a:rPr lang="en-US" sz="2800" dirty="0">
                <a:solidFill>
                  <a:srgbClr val="FFFFFF"/>
                </a:solidFill>
                <a:effectLst/>
                <a:latin typeface="Comic Sans MS" pitchFamily="66" charset="0"/>
              </a:rPr>
              <a:t>the </a:t>
            </a:r>
            <a:r>
              <a:rPr lang="en-US" sz="2800" dirty="0" smtClean="0">
                <a:solidFill>
                  <a:srgbClr val="FFFFFF"/>
                </a:solidFill>
                <a:effectLst/>
                <a:latin typeface="Comic Sans MS" pitchFamily="66" charset="0"/>
              </a:rPr>
              <a:t>PNW Region</a:t>
            </a:r>
          </a:p>
          <a:p>
            <a:pPr marL="744538" lvl="1" indent="-287338" algn="l">
              <a:buFont typeface="Wingdings" pitchFamily="2" charset="2"/>
              <a:buChar char="§"/>
            </a:pPr>
            <a:r>
              <a:rPr lang="en-US" sz="2800" dirty="0" smtClean="0">
                <a:solidFill>
                  <a:srgbClr val="FFFFFF"/>
                </a:solidFill>
                <a:effectLst/>
                <a:latin typeface="Comic Sans MS" pitchFamily="66" charset="0"/>
              </a:rPr>
              <a:t>but expansion to the CONUS is underway</a:t>
            </a:r>
          </a:p>
          <a:p>
            <a:pPr marL="287338" indent="-287338" algn="l">
              <a:buFont typeface="Wingdings" pitchFamily="2" charset="2"/>
              <a:buChar char="§"/>
            </a:pPr>
            <a:endParaRPr lang="en-US" sz="2800" dirty="0" smtClean="0">
              <a:solidFill>
                <a:srgbClr val="FFFFFF"/>
              </a:solidFill>
              <a:effectLst/>
              <a:latin typeface="Comic Sans MS" pitchFamily="66" charset="0"/>
            </a:endParaRPr>
          </a:p>
          <a:p>
            <a:pPr marL="171450" indent="-171450" algn="l">
              <a:buFont typeface="Wingdings" pitchFamily="2" charset="2"/>
              <a:buChar char="§"/>
            </a:pPr>
            <a:endParaRPr lang="en-US" sz="2800" dirty="0">
              <a:solidFill>
                <a:srgbClr val="FFFFFF"/>
              </a:solidFill>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1" y="4012420"/>
            <a:ext cx="2306021" cy="26609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037" y="4012420"/>
            <a:ext cx="2306021" cy="26609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943" y="4012420"/>
            <a:ext cx="2306021" cy="26609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79" y="3989782"/>
            <a:ext cx="2306021" cy="2660904"/>
          </a:xfrm>
          <a:prstGeom prst="rect">
            <a:avLst/>
          </a:prstGeom>
        </p:spPr>
      </p:pic>
      <p:sp>
        <p:nvSpPr>
          <p:cNvPr id="12" name="TextBox 11"/>
          <p:cNvSpPr txBox="1"/>
          <p:nvPr/>
        </p:nvSpPr>
        <p:spPr>
          <a:xfrm>
            <a:off x="395456" y="3499504"/>
            <a:ext cx="1627370" cy="531614"/>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effectLst/>
                <a:latin typeface="Calibri"/>
              </a:rPr>
              <a:t>Fire Behavior</a:t>
            </a:r>
          </a:p>
          <a:p>
            <a:pPr fontAlgn="auto">
              <a:spcBef>
                <a:spcPts val="0"/>
              </a:spcBef>
              <a:spcAft>
                <a:spcPts val="0"/>
              </a:spcAft>
            </a:pPr>
            <a:r>
              <a:rPr lang="en-US" sz="1600" dirty="0" smtClean="0">
                <a:solidFill>
                  <a:prstClr val="black"/>
                </a:solidFill>
                <a:effectLst/>
                <a:latin typeface="Calibri"/>
              </a:rPr>
              <a:t>Ensemble UNION</a:t>
            </a:r>
            <a:endParaRPr lang="en-US" sz="1600" dirty="0">
              <a:solidFill>
                <a:prstClr val="black"/>
              </a:solidFill>
              <a:effectLst/>
              <a:latin typeface="Calibri"/>
            </a:endParaRPr>
          </a:p>
        </p:txBody>
      </p:sp>
      <p:sp>
        <p:nvSpPr>
          <p:cNvPr id="14" name="TextBox 13"/>
          <p:cNvSpPr txBox="1"/>
          <p:nvPr/>
        </p:nvSpPr>
        <p:spPr>
          <a:xfrm>
            <a:off x="2852966" y="3673866"/>
            <a:ext cx="1196161"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Ignition Risk</a:t>
            </a:r>
          </a:p>
        </p:txBody>
      </p:sp>
      <p:sp>
        <p:nvSpPr>
          <p:cNvPr id="15" name="TextBox 14"/>
          <p:cNvSpPr txBox="1"/>
          <p:nvPr/>
        </p:nvSpPr>
        <p:spPr>
          <a:xfrm>
            <a:off x="4875517" y="3673866"/>
            <a:ext cx="1634871"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Climate Influence</a:t>
            </a:r>
          </a:p>
        </p:txBody>
      </p:sp>
      <p:sp>
        <p:nvSpPr>
          <p:cNvPr id="16" name="TextBox 15"/>
          <p:cNvSpPr txBox="1"/>
          <p:nvPr/>
        </p:nvSpPr>
        <p:spPr>
          <a:xfrm>
            <a:off x="7429425" y="3651228"/>
            <a:ext cx="1123128"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 Hazard</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6706" y="387096"/>
            <a:ext cx="2306021" cy="2660904"/>
          </a:xfrm>
          <a:prstGeom prst="rect">
            <a:avLst/>
          </a:prstGeom>
        </p:spPr>
      </p:pic>
      <p:sp>
        <p:nvSpPr>
          <p:cNvPr id="23" name="TextBox 22"/>
          <p:cNvSpPr txBox="1"/>
          <p:nvPr/>
        </p:nvSpPr>
        <p:spPr>
          <a:xfrm>
            <a:off x="3066831" y="59535"/>
            <a:ext cx="3096104" cy="338554"/>
          </a:xfrm>
          <a:prstGeom prst="rect">
            <a:avLst/>
          </a:prstGeom>
          <a:noFill/>
        </p:spPr>
        <p:txBody>
          <a:bodyPr wrap="none" rtlCol="0">
            <a:spAutoFit/>
          </a:bodyPr>
          <a:lstStyle/>
          <a:p>
            <a:pPr algn="l" fontAlgn="auto">
              <a:spcBef>
                <a:spcPts val="0"/>
              </a:spcBef>
              <a:spcAft>
                <a:spcPts val="0"/>
              </a:spcAft>
            </a:pPr>
            <a:r>
              <a:rPr lang="en-US" sz="1600" dirty="0" smtClean="0">
                <a:solidFill>
                  <a:prstClr val="black"/>
                </a:solidFill>
                <a:effectLst/>
                <a:latin typeface="Calibri"/>
              </a:rPr>
              <a:t>Fire Danger 4 with ensemble union</a:t>
            </a:r>
          </a:p>
        </p:txBody>
      </p:sp>
      <p:pic>
        <p:nvPicPr>
          <p:cNvPr id="13" name="Picture 2" descr="C:\Documents and Settings\kreynolds\My Documents\My Received Files\Legend Strength of Evidenc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080" y="708987"/>
            <a:ext cx="1898072" cy="10085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203011" y="435699"/>
            <a:ext cx="2678306" cy="2283589"/>
            <a:chOff x="175352" y="3723906"/>
            <a:chExt cx="2678306" cy="2283589"/>
          </a:xfrm>
        </p:grpSpPr>
        <p:pic>
          <p:nvPicPr>
            <p:cNvPr id="18" name="Picture 17"/>
            <p:cNvPicPr>
              <a:picLocks noChangeAspect="1" noChangeArrowheads="1"/>
            </p:cNvPicPr>
            <p:nvPr/>
          </p:nvPicPr>
          <p:blipFill>
            <a:blip r:embed="rId9" cstate="print"/>
            <a:srcRect b="391"/>
            <a:stretch>
              <a:fillRect/>
            </a:stretch>
          </p:blipFill>
          <p:spPr bwMode="auto">
            <a:xfrm>
              <a:off x="175352" y="3736339"/>
              <a:ext cx="2678306" cy="2271156"/>
            </a:xfrm>
            <a:prstGeom prst="rect">
              <a:avLst/>
            </a:prstGeom>
            <a:noFill/>
            <a:ln w="9525">
              <a:noFill/>
              <a:miter lim="800000"/>
              <a:headEnd/>
              <a:tailEnd/>
            </a:ln>
          </p:spPr>
        </p:pic>
        <p:sp>
          <p:nvSpPr>
            <p:cNvPr id="20" name="Text Box 20"/>
            <p:cNvSpPr txBox="1">
              <a:spLocks noChangeArrowheads="1"/>
            </p:cNvSpPr>
            <p:nvPr/>
          </p:nvSpPr>
          <p:spPr bwMode="auto">
            <a:xfrm>
              <a:off x="938866" y="3723906"/>
              <a:ext cx="1151277" cy="276999"/>
            </a:xfrm>
            <a:prstGeom prst="rect">
              <a:avLst/>
            </a:prstGeom>
            <a:solidFill>
              <a:srgbClr val="FFFFFF"/>
            </a:solidFill>
            <a:ln w="12700">
              <a:solidFill>
                <a:schemeClr val="bg2"/>
              </a:solidFill>
              <a:miter lim="800000"/>
              <a:headEnd type="none" w="sm" len="sm"/>
              <a:tailEnd type="none" w="sm" len="sm"/>
            </a:ln>
          </p:spPr>
          <p:txBody>
            <a:bodyPr wrap="none">
              <a:spAutoFit/>
            </a:bodyPr>
            <a:lstStyle/>
            <a:p>
              <a:r>
                <a:rPr lang="en-US" sz="1200" b="1" dirty="0">
                  <a:solidFill>
                    <a:schemeClr val="tx1"/>
                  </a:solidFill>
                  <a:effectLst/>
                  <a:latin typeface="Arial" charset="0"/>
                </a:rPr>
                <a:t>Fire </a:t>
              </a:r>
              <a:r>
                <a:rPr lang="en-US" sz="1200" b="1" dirty="0" smtClean="0">
                  <a:solidFill>
                    <a:schemeClr val="tx1"/>
                  </a:solidFill>
                  <a:effectLst/>
                  <a:latin typeface="Arial" charset="0"/>
                </a:rPr>
                <a:t>danger 4</a:t>
              </a:r>
              <a:endParaRPr lang="en-US" sz="1200" b="1" dirty="0">
                <a:solidFill>
                  <a:schemeClr val="tx1"/>
                </a:solidFill>
                <a:effectLst/>
                <a:latin typeface="Arial" charset="0"/>
              </a:endParaRPr>
            </a:p>
          </p:txBody>
        </p:sp>
      </p:grpSp>
    </p:spTree>
    <p:extLst>
      <p:ext uri="{BB962C8B-B14F-4D97-AF65-F5344CB8AC3E}">
        <p14:creationId xmlns:p14="http://schemas.microsoft.com/office/powerpoint/2010/main" val="4103361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65"/>
          <p:cNvSpPr txBox="1">
            <a:spLocks noChangeArrowheads="1"/>
          </p:cNvSpPr>
          <p:nvPr/>
        </p:nvSpPr>
        <p:spPr bwMode="auto">
          <a:xfrm>
            <a:off x="925489" y="55172"/>
            <a:ext cx="6737742" cy="584775"/>
          </a:xfrm>
          <a:prstGeom prst="rect">
            <a:avLst/>
          </a:prstGeom>
          <a:noFill/>
          <a:ln w="12700">
            <a:noFill/>
            <a:miter lim="800000"/>
            <a:headEnd type="none" w="sm" len="sm"/>
            <a:tailEnd type="none" w="sm" len="sm"/>
          </a:ln>
        </p:spPr>
        <p:txBody>
          <a:bodyPr wrap="none">
            <a:spAutoFit/>
          </a:bodyPr>
          <a:lstStyle/>
          <a:p>
            <a:pPr algn="l"/>
            <a:r>
              <a:rPr lang="en-US" sz="3200" dirty="0" smtClean="0">
                <a:solidFill>
                  <a:srgbClr val="FFFF00"/>
                </a:solidFill>
                <a:effectLst/>
                <a:latin typeface="Comic Sans MS" pitchFamily="66" charset="0"/>
              </a:rPr>
              <a:t>Decision model for </a:t>
            </a:r>
            <a:r>
              <a:rPr lang="en-US" sz="3200" dirty="0" smtClean="0">
                <a:solidFill>
                  <a:srgbClr val="FFFF00"/>
                </a:solidFill>
                <a:effectLst/>
                <a:latin typeface="Comic Sans MS" pitchFamily="66" charset="0"/>
              </a:rPr>
              <a:t>fuel treatment</a:t>
            </a:r>
            <a:endParaRPr lang="en-US" sz="3200" dirty="0">
              <a:solidFill>
                <a:srgbClr val="FFFF00"/>
              </a:solidFill>
              <a:effectLst/>
              <a:latin typeface="Comic Sans MS" pitchFamily="66" charset="0"/>
            </a:endParaRPr>
          </a:p>
        </p:txBody>
      </p:sp>
      <p:sp>
        <p:nvSpPr>
          <p:cNvPr id="3" name="Rectangle 3"/>
          <p:cNvSpPr>
            <a:spLocks noChangeArrowheads="1"/>
          </p:cNvSpPr>
          <p:nvPr/>
        </p:nvSpPr>
        <p:spPr bwMode="auto">
          <a:xfrm>
            <a:off x="175658" y="1188316"/>
            <a:ext cx="8851900" cy="975880"/>
          </a:xfrm>
          <a:prstGeom prst="rect">
            <a:avLst/>
          </a:prstGeom>
          <a:noFill/>
          <a:ln w="3175">
            <a:noFill/>
            <a:miter lim="800000"/>
            <a:headEnd/>
            <a:tailEnd/>
          </a:ln>
        </p:spPr>
        <p:txBody>
          <a:bodyPr lIns="92075" tIns="46038" rIns="92075" bIns="46038"/>
          <a:lstStyle/>
          <a:p>
            <a:pPr marL="60325" algn="l">
              <a:spcBef>
                <a:spcPct val="20000"/>
              </a:spcBef>
              <a:buSzPct val="75000"/>
            </a:pPr>
            <a:r>
              <a:rPr lang="en-US" dirty="0" smtClean="0">
                <a:solidFill>
                  <a:srgbClr val="FFFFFF"/>
                </a:solidFill>
                <a:effectLst/>
                <a:latin typeface="Comic Sans MS" pitchFamily="66" charset="0"/>
              </a:rPr>
              <a:t>Decision criteria are the wildfire danger topics, threat to WUI, and biomass opportunity in a watershed. </a:t>
            </a:r>
            <a:endParaRPr lang="en-US" dirty="0">
              <a:solidFill>
                <a:srgbClr val="FFFFFF"/>
              </a:solidFill>
              <a:effectLst/>
              <a:latin typeface="Comic Sans MS" pitchFamily="66" charset="0"/>
            </a:endParaRPr>
          </a:p>
          <a:p>
            <a:pPr marL="334963" indent="-334963" algn="l">
              <a:spcBef>
                <a:spcPct val="20000"/>
              </a:spcBef>
              <a:buSzPct val="75000"/>
            </a:pPr>
            <a:endParaRPr lang="en-US" dirty="0" smtClean="0">
              <a:solidFill>
                <a:srgbClr val="FFFFFF"/>
              </a:solidFill>
              <a:effectLst/>
              <a:latin typeface="Comic Sans MS" pitchFamily="66" charset="0"/>
            </a:endParaRPr>
          </a:p>
        </p:txBody>
      </p:sp>
      <p:pic>
        <p:nvPicPr>
          <p:cNvPr id="5" name="Picture 4" descr="cdp v4.tif"/>
          <p:cNvPicPr>
            <a:picLocks noChangeAspect="1"/>
          </p:cNvPicPr>
          <p:nvPr/>
        </p:nvPicPr>
        <p:blipFill>
          <a:blip r:embed="rId2" cstate="print"/>
          <a:srcRect l="4189" t="15000" b="11819"/>
          <a:stretch>
            <a:fillRect/>
          </a:stretch>
        </p:blipFill>
        <p:spPr>
          <a:xfrm>
            <a:off x="9523" y="2683068"/>
            <a:ext cx="9134477" cy="3100388"/>
          </a:xfrm>
          <a:prstGeom prst="rect">
            <a:avLst/>
          </a:prstGeom>
        </p:spPr>
      </p:pic>
      <p:sp>
        <p:nvSpPr>
          <p:cNvPr id="7" name="TextBox 6"/>
          <p:cNvSpPr txBox="1"/>
          <p:nvPr/>
        </p:nvSpPr>
        <p:spPr>
          <a:xfrm>
            <a:off x="7067791" y="2710556"/>
            <a:ext cx="2076209" cy="584775"/>
          </a:xfrm>
          <a:prstGeom prst="rect">
            <a:avLst/>
          </a:prstGeom>
          <a:noFill/>
        </p:spPr>
        <p:txBody>
          <a:bodyPr wrap="none" rtlCol="0">
            <a:spAutoFit/>
          </a:bodyPr>
          <a:lstStyle/>
          <a:p>
            <a:r>
              <a:rPr lang="en-US" sz="1600" dirty="0" smtClean="0">
                <a:solidFill>
                  <a:srgbClr val="FF0000"/>
                </a:solidFill>
                <a:latin typeface="Comic Sans MS" pitchFamily="66" charset="0"/>
              </a:rPr>
              <a:t>Ensemble union, </a:t>
            </a:r>
          </a:p>
          <a:p>
            <a:r>
              <a:rPr lang="en-US" sz="1600" dirty="0" smtClean="0">
                <a:solidFill>
                  <a:srgbClr val="FF0000"/>
                </a:solidFill>
                <a:latin typeface="Comic Sans MS" pitchFamily="66" charset="0"/>
              </a:rPr>
              <a:t>structural variant 4</a:t>
            </a:r>
            <a:endParaRPr lang="en-US" sz="1600"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5"/>
          <p:cNvSpPr txBox="1">
            <a:spLocks noChangeArrowheads="1"/>
          </p:cNvSpPr>
          <p:nvPr/>
        </p:nvSpPr>
        <p:spPr bwMode="auto">
          <a:xfrm>
            <a:off x="289560" y="173926"/>
            <a:ext cx="8351966" cy="584775"/>
          </a:xfrm>
          <a:prstGeom prst="rect">
            <a:avLst/>
          </a:prstGeom>
          <a:noFill/>
          <a:ln w="12700">
            <a:noFill/>
            <a:miter lim="800000"/>
            <a:headEnd type="none" w="sm" len="sm"/>
            <a:tailEnd type="none" w="sm" len="sm"/>
          </a:ln>
        </p:spPr>
        <p:txBody>
          <a:bodyPr wrap="none">
            <a:spAutoFit/>
          </a:bodyPr>
          <a:lstStyle/>
          <a:p>
            <a:pPr algn="l"/>
            <a:r>
              <a:rPr lang="en-US" sz="3200" dirty="0" smtClean="0">
                <a:solidFill>
                  <a:srgbClr val="FFFF00"/>
                </a:solidFill>
                <a:effectLst/>
                <a:latin typeface="Comic Sans MS" pitchFamily="66" charset="0"/>
              </a:rPr>
              <a:t>Additional data sources for decision model</a:t>
            </a:r>
            <a:endParaRPr lang="en-US" sz="3200" dirty="0">
              <a:solidFill>
                <a:srgbClr val="FFFF00"/>
              </a:solidFill>
              <a:effectLst/>
              <a:latin typeface="Comic Sans MS" pitchFamily="66" charset="0"/>
            </a:endParaRPr>
          </a:p>
        </p:txBody>
      </p:sp>
      <p:sp>
        <p:nvSpPr>
          <p:cNvPr id="3" name="Rectangle 3"/>
          <p:cNvSpPr>
            <a:spLocks noChangeArrowheads="1"/>
          </p:cNvSpPr>
          <p:nvPr/>
        </p:nvSpPr>
        <p:spPr bwMode="auto">
          <a:xfrm>
            <a:off x="289560" y="879231"/>
            <a:ext cx="8580120" cy="3921369"/>
          </a:xfrm>
          <a:prstGeom prst="rect">
            <a:avLst/>
          </a:prstGeom>
          <a:noFill/>
          <a:ln w="3175">
            <a:noFill/>
            <a:miter lim="800000"/>
            <a:headEnd/>
            <a:tailEnd/>
          </a:ln>
        </p:spPr>
        <p:txBody>
          <a:bodyPr lIns="92075" tIns="46038" rIns="92075" bIns="46038"/>
          <a:lstStyle/>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Threat to WUI</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LANDSCAN 2006</a:t>
            </a:r>
          </a:p>
          <a:p>
            <a:pPr lvl="3" indent="-609600" algn="l">
              <a:spcBef>
                <a:spcPct val="20000"/>
              </a:spcBef>
              <a:buSzPct val="75000"/>
              <a:buFont typeface="+mj-lt"/>
              <a:buAutoNum type="romanLcPeriod"/>
            </a:pPr>
            <a:r>
              <a:rPr lang="en-US" dirty="0" smtClean="0">
                <a:solidFill>
                  <a:srgbClr val="FFFFFF"/>
                </a:solidFill>
                <a:effectLst/>
                <a:latin typeface="Comic Sans MS" pitchFamily="66" charset="0"/>
                <a:cs typeface="Arial" pitchFamily="34" charset="0"/>
              </a:rPr>
              <a:t>Percent </a:t>
            </a:r>
            <a:r>
              <a:rPr lang="en-US" dirty="0">
                <a:solidFill>
                  <a:srgbClr val="FFFFFF"/>
                </a:solidFill>
                <a:effectLst/>
                <a:latin typeface="Comic Sans MS" pitchFamily="66" charset="0"/>
                <a:cs typeface="Arial" pitchFamily="34" charset="0"/>
              </a:rPr>
              <a:t>subwatershed area in </a:t>
            </a:r>
            <a:r>
              <a:rPr lang="en-US" dirty="0" smtClean="0">
                <a:solidFill>
                  <a:srgbClr val="FFFFFF"/>
                </a:solidFill>
                <a:effectLst/>
                <a:latin typeface="Comic Sans MS" pitchFamily="66" charset="0"/>
                <a:cs typeface="Arial" pitchFamily="34" charset="0"/>
              </a:rPr>
              <a:t>WUI </a:t>
            </a:r>
            <a:r>
              <a:rPr lang="en-US" dirty="0">
                <a:solidFill>
                  <a:srgbClr val="FFFFFF"/>
                </a:solidFill>
                <a:effectLst/>
                <a:latin typeface="Comic Sans MS" pitchFamily="66" charset="0"/>
                <a:cs typeface="Arial" pitchFamily="34" charset="0"/>
              </a:rPr>
              <a:t>Class 1 (Intermix, &gt;= 1 house </a:t>
            </a:r>
            <a:r>
              <a:rPr lang="en-US" dirty="0" smtClean="0">
                <a:solidFill>
                  <a:srgbClr val="FFFFFF"/>
                </a:solidFill>
                <a:effectLst/>
                <a:latin typeface="Comic Sans MS" pitchFamily="66" charset="0"/>
                <a:cs typeface="Arial" pitchFamily="34" charset="0"/>
              </a:rPr>
              <a:t>per 40 </a:t>
            </a:r>
            <a:r>
              <a:rPr lang="en-US" dirty="0">
                <a:solidFill>
                  <a:srgbClr val="FFFFFF"/>
                </a:solidFill>
                <a:effectLst/>
                <a:latin typeface="Comic Sans MS" pitchFamily="66" charset="0"/>
                <a:cs typeface="Arial" pitchFamily="34" charset="0"/>
              </a:rPr>
              <a:t>acres)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FIREHARM </a:t>
            </a:r>
            <a:r>
              <a:rPr lang="en-US" dirty="0">
                <a:solidFill>
                  <a:srgbClr val="FFFFFF"/>
                </a:solidFill>
                <a:effectLst/>
                <a:latin typeface="Comic Sans MS" pitchFamily="66" charset="0"/>
                <a:cs typeface="Arial" pitchFamily="34" charset="0"/>
              </a:rPr>
              <a:t>event mode, threat class 3 </a:t>
            </a:r>
            <a:endParaRPr lang="en-US" dirty="0" smtClean="0">
              <a:solidFill>
                <a:srgbClr val="FFFFFF"/>
              </a:solidFill>
              <a:effectLst/>
              <a:latin typeface="Comic Sans MS" pitchFamily="66" charset="0"/>
              <a:cs typeface="Arial" pitchFamily="34" charset="0"/>
            </a:endParaRPr>
          </a:p>
          <a:p>
            <a:pPr marL="1524000" lvl="2" indent="-609600" algn="l">
              <a:spcBef>
                <a:spcPct val="20000"/>
              </a:spcBef>
              <a:buSzPct val="75000"/>
              <a:buFont typeface="+mj-lt"/>
              <a:buAutoNum type="romanLcPeriod"/>
            </a:pPr>
            <a:r>
              <a:rPr lang="en-US" dirty="0" smtClean="0">
                <a:solidFill>
                  <a:srgbClr val="FFFFFF"/>
                </a:solidFill>
                <a:effectLst/>
                <a:latin typeface="Comic Sans MS" pitchFamily="66" charset="0"/>
                <a:cs typeface="Arial" pitchFamily="34" charset="0"/>
              </a:rPr>
              <a:t>Fireline intensity</a:t>
            </a:r>
            <a:r>
              <a:rPr lang="en-US" dirty="0">
                <a:solidFill>
                  <a:srgbClr val="FFFFFF"/>
                </a:solidFill>
                <a:effectLst/>
                <a:latin typeface="Comic Sans MS" pitchFamily="66" charset="0"/>
                <a:cs typeface="Arial" pitchFamily="34" charset="0"/>
              </a:rPr>
              <a:t>, flame length, and </a:t>
            </a:r>
            <a:r>
              <a:rPr lang="en-US" dirty="0" smtClean="0">
                <a:solidFill>
                  <a:srgbClr val="FFFFFF"/>
                </a:solidFill>
                <a:effectLst/>
                <a:latin typeface="Comic Sans MS" pitchFamily="66" charset="0"/>
                <a:cs typeface="Arial" pitchFamily="34" charset="0"/>
              </a:rPr>
              <a:t>rate </a:t>
            </a:r>
            <a:r>
              <a:rPr lang="en-US" dirty="0">
                <a:solidFill>
                  <a:srgbClr val="FFFFFF"/>
                </a:solidFill>
                <a:effectLst/>
                <a:latin typeface="Comic Sans MS" pitchFamily="66" charset="0"/>
                <a:cs typeface="Arial" pitchFamily="34" charset="0"/>
              </a:rPr>
              <a:t>of spread, </a:t>
            </a:r>
            <a:r>
              <a:rPr lang="en-US" dirty="0" smtClean="0">
                <a:solidFill>
                  <a:srgbClr val="FFFFFF"/>
                </a:solidFill>
                <a:effectLst/>
                <a:latin typeface="Comic Sans MS" pitchFamily="66" charset="0"/>
                <a:cs typeface="Arial" pitchFamily="34" charset="0"/>
              </a:rPr>
              <a:t>exceeding high thresholds of</a:t>
            </a:r>
            <a:br>
              <a:rPr lang="en-US" dirty="0" smtClean="0">
                <a:solidFill>
                  <a:srgbClr val="FFFFFF"/>
                </a:solidFill>
                <a:effectLst/>
                <a:latin typeface="Comic Sans MS" pitchFamily="66" charset="0"/>
                <a:cs typeface="Arial" pitchFamily="34" charset="0"/>
              </a:rPr>
            </a:br>
            <a:r>
              <a:rPr lang="en-US" dirty="0" smtClean="0">
                <a:solidFill>
                  <a:srgbClr val="FFFFFF"/>
                </a:solidFill>
                <a:effectLst/>
                <a:latin typeface="Comic Sans MS" pitchFamily="66" charset="0"/>
                <a:cs typeface="Arial" pitchFamily="34" charset="0"/>
              </a:rPr>
              <a:t>400 </a:t>
            </a:r>
            <a:r>
              <a:rPr lang="en-US" dirty="0">
                <a:solidFill>
                  <a:srgbClr val="FFFFFF"/>
                </a:solidFill>
                <a:effectLst/>
                <a:latin typeface="Comic Sans MS" pitchFamily="66" charset="0"/>
                <a:cs typeface="Arial" pitchFamily="34" charset="0"/>
              </a:rPr>
              <a:t>kW·m</a:t>
            </a:r>
            <a:r>
              <a:rPr lang="en-US" baseline="30000" dirty="0">
                <a:solidFill>
                  <a:srgbClr val="FFFFFF"/>
                </a:solidFill>
                <a:effectLst/>
                <a:latin typeface="Comic Sans MS" pitchFamily="66" charset="0"/>
                <a:cs typeface="Arial" pitchFamily="34" charset="0"/>
              </a:rPr>
              <a:t>-1</a:t>
            </a:r>
            <a:r>
              <a:rPr lang="en-US" dirty="0">
                <a:solidFill>
                  <a:srgbClr val="FFFFFF"/>
                </a:solidFill>
                <a:effectLst/>
                <a:latin typeface="Comic Sans MS" pitchFamily="66" charset="0"/>
                <a:cs typeface="Arial" pitchFamily="34" charset="0"/>
              </a:rPr>
              <a:t>, 2m, and 5.0 km·hr</a:t>
            </a:r>
            <a:r>
              <a:rPr lang="en-US" baseline="30000" dirty="0">
                <a:solidFill>
                  <a:srgbClr val="FFFFFF"/>
                </a:solidFill>
                <a:effectLst/>
                <a:latin typeface="Comic Sans MS" pitchFamily="66" charset="0"/>
                <a:cs typeface="Arial" pitchFamily="34" charset="0"/>
              </a:rPr>
              <a:t>-1</a:t>
            </a:r>
            <a:r>
              <a:rPr lang="en-US" dirty="0">
                <a:solidFill>
                  <a:srgbClr val="FFFFFF"/>
                </a:solidFill>
                <a:effectLst/>
                <a:latin typeface="Comic Sans MS" pitchFamily="66" charset="0"/>
                <a:cs typeface="Arial" pitchFamily="34" charset="0"/>
              </a:rPr>
              <a:t> </a:t>
            </a: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Biomass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FIA 2008, biomass within 500m of local and secondary roads</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Roads from 2010 Tiger Census and FS </a:t>
            </a:r>
            <a:r>
              <a:rPr lang="en-US" dirty="0" err="1" smtClean="0">
                <a:solidFill>
                  <a:srgbClr val="FFFFFF"/>
                </a:solidFill>
                <a:effectLst/>
                <a:latin typeface="Comic Sans MS" pitchFamily="66" charset="0"/>
                <a:cs typeface="Arial" pitchFamily="34" charset="0"/>
              </a:rPr>
              <a:t>geodata</a:t>
            </a:r>
            <a:r>
              <a:rPr lang="en-US" dirty="0" smtClean="0">
                <a:solidFill>
                  <a:srgbClr val="FFFFFF"/>
                </a:solidFill>
                <a:effectLst/>
                <a:latin typeface="Comic Sans MS" pitchFamily="66" charset="0"/>
                <a:cs typeface="Arial" pitchFamily="34" charset="0"/>
              </a:rPr>
              <a:t> road layers</a:t>
            </a:r>
          </a:p>
        </p:txBody>
      </p:sp>
    </p:spTree>
    <p:extLst>
      <p:ext uri="{BB962C8B-B14F-4D97-AF65-F5344CB8AC3E}">
        <p14:creationId xmlns:p14="http://schemas.microsoft.com/office/powerpoint/2010/main" val="668728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14" y="2311853"/>
            <a:ext cx="3928303" cy="247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731325" y="3894829"/>
            <a:ext cx="1212020" cy="760020"/>
          </a:xfrm>
          <a:prstGeom prst="rect">
            <a:avLst/>
          </a:prstGeom>
          <a:noFill/>
          <a:ln w="12700" cap="flat"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3" name="Right Arrow 2"/>
          <p:cNvSpPr/>
          <p:nvPr/>
        </p:nvSpPr>
        <p:spPr bwMode="auto">
          <a:xfrm>
            <a:off x="4181030" y="3906982"/>
            <a:ext cx="675978" cy="427512"/>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6" name="Text Box 65"/>
          <p:cNvSpPr txBox="1">
            <a:spLocks noChangeArrowheads="1"/>
          </p:cNvSpPr>
          <p:nvPr/>
        </p:nvSpPr>
        <p:spPr bwMode="auto">
          <a:xfrm>
            <a:off x="961795" y="275033"/>
            <a:ext cx="7237879" cy="584775"/>
          </a:xfrm>
          <a:prstGeom prst="rect">
            <a:avLst/>
          </a:prstGeom>
          <a:noFill/>
          <a:ln w="12700">
            <a:noFill/>
            <a:miter lim="800000"/>
            <a:headEnd type="none" w="sm" len="sm"/>
            <a:tailEnd type="none" w="sm" len="sm"/>
          </a:ln>
        </p:spPr>
        <p:txBody>
          <a:bodyPr wrap="none">
            <a:spAutoFit/>
          </a:bodyPr>
          <a:lstStyle/>
          <a:p>
            <a:pPr algn="l"/>
            <a:r>
              <a:rPr lang="en-US" sz="3200" dirty="0" smtClean="0">
                <a:solidFill>
                  <a:srgbClr val="FFFF00"/>
                </a:solidFill>
                <a:effectLst/>
                <a:latin typeface="Comic Sans MS" pitchFamily="66" charset="0"/>
              </a:rPr>
              <a:t>Priority scores from PA engine (CDP)</a:t>
            </a:r>
            <a:endParaRPr lang="en-US" sz="3200" dirty="0">
              <a:solidFill>
                <a:srgbClr val="FFFF00"/>
              </a:solidFill>
              <a:effectLst/>
              <a:latin typeface="Comic Sans MS" pitchFamily="66" charset="0"/>
            </a:endParaRPr>
          </a:p>
        </p:txBody>
      </p:sp>
      <p:sp>
        <p:nvSpPr>
          <p:cNvPr id="4" name="TextBox 3"/>
          <p:cNvSpPr txBox="1"/>
          <p:nvPr/>
        </p:nvSpPr>
        <p:spPr>
          <a:xfrm>
            <a:off x="356746" y="4952009"/>
            <a:ext cx="3586599" cy="830997"/>
          </a:xfrm>
          <a:prstGeom prst="rect">
            <a:avLst/>
          </a:prstGeom>
          <a:noFill/>
        </p:spPr>
        <p:txBody>
          <a:bodyPr wrap="square" rtlCol="0">
            <a:spAutoFit/>
          </a:bodyPr>
          <a:lstStyle/>
          <a:p>
            <a:pPr algn="l"/>
            <a:r>
              <a:rPr lang="en-US" sz="1600" b="1" dirty="0" smtClean="0">
                <a:latin typeface="Comic Sans MS" pitchFamily="66" charset="0"/>
              </a:rPr>
              <a:t>Highlighted region in histogram corresponds to selected watersheds in the map. </a:t>
            </a:r>
            <a:endParaRPr lang="en-US" sz="1600" b="1" dirty="0">
              <a:latin typeface="Comic Sans MS" pitchFamily="66" charset="0"/>
            </a:endParaRPr>
          </a:p>
        </p:txBody>
      </p:sp>
      <p:sp>
        <p:nvSpPr>
          <p:cNvPr id="9" name="TextBox 8"/>
          <p:cNvSpPr txBox="1"/>
          <p:nvPr/>
        </p:nvSpPr>
        <p:spPr>
          <a:xfrm>
            <a:off x="5047013" y="6034197"/>
            <a:ext cx="3586599" cy="584775"/>
          </a:xfrm>
          <a:prstGeom prst="rect">
            <a:avLst/>
          </a:prstGeom>
          <a:noFill/>
        </p:spPr>
        <p:txBody>
          <a:bodyPr wrap="square" rtlCol="0">
            <a:spAutoFit/>
          </a:bodyPr>
          <a:lstStyle/>
          <a:p>
            <a:pPr algn="l"/>
            <a:r>
              <a:rPr lang="en-US" sz="1600" b="1" dirty="0" smtClean="0">
                <a:latin typeface="Comic Sans MS" pitchFamily="66" charset="0"/>
              </a:rPr>
              <a:t>117 top-rated watersheds for fuel treatment priority (2.3%).</a:t>
            </a:r>
            <a:endParaRPr lang="en-US" sz="1600" b="1" dirty="0">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030" y="990437"/>
            <a:ext cx="4870546" cy="490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a:off x="3943345" y="4108584"/>
            <a:ext cx="675978" cy="332509"/>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4077081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047" descr="NationalLandfireZones"/>
          <p:cNvPicPr>
            <a:picLocks noChangeAspect="1" noChangeArrowheads="1"/>
          </p:cNvPicPr>
          <p:nvPr/>
        </p:nvPicPr>
        <p:blipFill>
          <a:blip r:embed="rId3" cstate="print"/>
          <a:srcRect/>
          <a:stretch>
            <a:fillRect/>
          </a:stretch>
        </p:blipFill>
        <p:spPr bwMode="auto">
          <a:xfrm>
            <a:off x="5140514" y="4160726"/>
            <a:ext cx="4011135" cy="2627937"/>
          </a:xfrm>
          <a:prstGeom prst="rect">
            <a:avLst/>
          </a:prstGeom>
          <a:noFill/>
          <a:ln w="9525">
            <a:noFill/>
            <a:miter lim="800000"/>
            <a:headEnd/>
            <a:tailEnd/>
          </a:ln>
        </p:spPr>
      </p:pic>
      <p:sp>
        <p:nvSpPr>
          <p:cNvPr id="494595" name="Rectangle 3"/>
          <p:cNvSpPr>
            <a:spLocks noChangeArrowheads="1"/>
          </p:cNvSpPr>
          <p:nvPr/>
        </p:nvSpPr>
        <p:spPr bwMode="auto">
          <a:xfrm>
            <a:off x="926276" y="0"/>
            <a:ext cx="7190962" cy="577850"/>
          </a:xfrm>
          <a:prstGeom prst="rect">
            <a:avLst/>
          </a:prstGeom>
          <a:solidFill>
            <a:srgbClr val="001600">
              <a:alpha val="34901"/>
            </a:srgbClr>
          </a:solidFill>
          <a:ln w="3175">
            <a:noFill/>
            <a:miter lim="800000"/>
            <a:headEnd/>
            <a:tailEnd/>
          </a:ln>
        </p:spPr>
        <p:txBody>
          <a:bodyPr lIns="92075" tIns="46038" rIns="92075" bIns="46038"/>
          <a:lstStyle/>
          <a:p>
            <a:pPr marL="609600" indent="-609600">
              <a:spcBef>
                <a:spcPct val="20000"/>
              </a:spcBef>
              <a:buSzPct val="75000"/>
              <a:buFont typeface="Wingdings" pitchFamily="2" charset="2"/>
              <a:buNone/>
            </a:pPr>
            <a:r>
              <a:rPr lang="en-US" sz="3000" dirty="0" smtClean="0">
                <a:solidFill>
                  <a:srgbClr val="FFFF66"/>
                </a:solidFill>
                <a:effectLst/>
                <a:latin typeface="Comic Sans MS" pitchFamily="66" charset="0"/>
                <a:cs typeface="Arial" pitchFamily="34" charset="0"/>
              </a:rPr>
              <a:t>EMDS support for fuel treatment</a:t>
            </a:r>
            <a:endParaRPr lang="en-US" sz="3000" dirty="0">
              <a:solidFill>
                <a:srgbClr val="FFFFCC"/>
              </a:solidFill>
              <a:effectLst/>
              <a:latin typeface="Comic Sans MS" pitchFamily="66" charset="0"/>
              <a:cs typeface="Arial" pitchFamily="34" charset="0"/>
            </a:endParaRPr>
          </a:p>
        </p:txBody>
      </p:sp>
      <p:sp>
        <p:nvSpPr>
          <p:cNvPr id="22532" name="Text Box 2"/>
          <p:cNvSpPr txBox="1">
            <a:spLocks noChangeArrowheads="1"/>
          </p:cNvSpPr>
          <p:nvPr/>
        </p:nvSpPr>
        <p:spPr bwMode="auto">
          <a:xfrm>
            <a:off x="25715" y="766473"/>
            <a:ext cx="6233656" cy="4708981"/>
          </a:xfrm>
          <a:prstGeom prst="rect">
            <a:avLst/>
          </a:prstGeom>
          <a:noFill/>
          <a:ln w="12700">
            <a:noFill/>
            <a:miter lim="800000"/>
            <a:headEnd type="none" w="sm" len="sm"/>
            <a:tailEnd type="none" w="sm" len="sm"/>
          </a:ln>
        </p:spPr>
        <p:txBody>
          <a:bodyPr wrap="square">
            <a:spAutoFit/>
          </a:bodyPr>
          <a:lstStyle/>
          <a:p>
            <a:pPr marL="457200" indent="-457200" algn="l">
              <a:buFont typeface="+mj-lt"/>
              <a:buAutoNum type="arabicPeriod"/>
            </a:pPr>
            <a:r>
              <a:rPr lang="en-US" sz="2000" dirty="0">
                <a:solidFill>
                  <a:srgbClr val="FFFFFF"/>
                </a:solidFill>
                <a:effectLst/>
                <a:latin typeface="Comic Sans MS" pitchFamily="66" charset="0"/>
                <a:cs typeface="Arial" pitchFamily="34" charset="0"/>
              </a:rPr>
              <a:t>The DSS provides a rational, transparent, repeatable process to prioritize watersheds for fuels </a:t>
            </a:r>
            <a:r>
              <a:rPr lang="en-US" sz="2000" dirty="0" smtClean="0">
                <a:solidFill>
                  <a:srgbClr val="FFFFFF"/>
                </a:solidFill>
                <a:effectLst/>
                <a:latin typeface="Comic Sans MS" pitchFamily="66" charset="0"/>
                <a:cs typeface="Arial" pitchFamily="34" charset="0"/>
              </a:rPr>
              <a:t>treatments</a:t>
            </a:r>
            <a:endParaRPr lang="en-US" sz="2000" dirty="0" smtClean="0">
              <a:solidFill>
                <a:srgbClr val="FFFFFF"/>
              </a:solidFill>
              <a:effectLst/>
              <a:latin typeface="Comic Sans MS" pitchFamily="66" charset="0"/>
              <a:cs typeface="Arial" pitchFamily="34" charset="0"/>
            </a:endParaRPr>
          </a:p>
          <a:p>
            <a:pPr marL="457200" indent="-457200" algn="l">
              <a:buFont typeface="+mj-lt"/>
              <a:buAutoNum type="arabicPeriod"/>
            </a:pPr>
            <a:r>
              <a:rPr lang="en-US" sz="2000" dirty="0">
                <a:solidFill>
                  <a:srgbClr val="FFFFFF"/>
                </a:solidFill>
                <a:effectLst/>
                <a:latin typeface="Comic Sans MS" pitchFamily="66" charset="0"/>
              </a:rPr>
              <a:t>The system is highly adaptable as available data, experience, and knowledge </a:t>
            </a:r>
            <a:r>
              <a:rPr lang="en-US" sz="2000" dirty="0" smtClean="0">
                <a:solidFill>
                  <a:srgbClr val="FFFFFF"/>
                </a:solidFill>
                <a:effectLst/>
                <a:latin typeface="Comic Sans MS" pitchFamily="66" charset="0"/>
              </a:rPr>
              <a:t>change</a:t>
            </a:r>
            <a:endParaRPr lang="en-US" sz="2000" dirty="0" smtClean="0">
              <a:solidFill>
                <a:srgbClr val="FFFFFF"/>
              </a:solidFill>
              <a:effectLst/>
              <a:latin typeface="Comic Sans MS" pitchFamily="66" charset="0"/>
              <a:cs typeface="Arial" pitchFamily="34" charset="0"/>
            </a:endParaRPr>
          </a:p>
          <a:p>
            <a:pPr marL="457200" indent="-457200" algn="l">
              <a:buFont typeface="+mj-lt"/>
              <a:buAutoNum type="arabicPeriod"/>
            </a:pPr>
            <a:r>
              <a:rPr lang="en-US" sz="2000" dirty="0" smtClean="0">
                <a:solidFill>
                  <a:srgbClr val="FFFFFF"/>
                </a:solidFill>
                <a:effectLst/>
                <a:latin typeface="Comic Sans MS" pitchFamily="66" charset="0"/>
                <a:cs typeface="Arial" pitchFamily="34" charset="0"/>
              </a:rPr>
              <a:t>Contributions </a:t>
            </a:r>
            <a:r>
              <a:rPr lang="en-US" sz="2000" dirty="0" smtClean="0">
                <a:solidFill>
                  <a:srgbClr val="FFFFFF"/>
                </a:solidFill>
                <a:effectLst/>
                <a:latin typeface="Comic Sans MS" pitchFamily="66" charset="0"/>
                <a:cs typeface="Arial" pitchFamily="34" charset="0"/>
              </a:rPr>
              <a:t>of variables &amp; decision criteria to outcomes are transparent and known.</a:t>
            </a:r>
          </a:p>
          <a:p>
            <a:pPr marL="457200" indent="-457200" algn="l">
              <a:buFont typeface="+mj-lt"/>
              <a:buAutoNum type="arabicPeriod"/>
            </a:pPr>
            <a:r>
              <a:rPr lang="en-US" sz="2000" dirty="0" smtClean="0">
                <a:solidFill>
                  <a:srgbClr val="FFFFFF"/>
                </a:solidFill>
                <a:effectLst/>
                <a:latin typeface="Comic Sans MS" pitchFamily="66" charset="0"/>
                <a:cs typeface="Arial" pitchFamily="34" charset="0"/>
              </a:rPr>
              <a:t>Mid-scale basis enables </a:t>
            </a:r>
            <a:r>
              <a:rPr lang="en-US" sz="2000" dirty="0">
                <a:solidFill>
                  <a:srgbClr val="FFFFFF"/>
                </a:solidFill>
                <a:effectLst/>
                <a:latin typeface="Comic Sans MS" pitchFamily="66" charset="0"/>
                <a:cs typeface="Arial" pitchFamily="34" charset="0"/>
              </a:rPr>
              <a:t>multi-scale </a:t>
            </a:r>
            <a:r>
              <a:rPr lang="en-US" sz="2000" dirty="0" smtClean="0">
                <a:solidFill>
                  <a:srgbClr val="FFFFFF"/>
                </a:solidFill>
                <a:effectLst/>
                <a:latin typeface="Comic Sans MS" pitchFamily="66" charset="0"/>
                <a:cs typeface="Arial" pitchFamily="34" charset="0"/>
              </a:rPr>
              <a:t/>
            </a:r>
            <a:br>
              <a:rPr lang="en-US" sz="2000" dirty="0" smtClean="0">
                <a:solidFill>
                  <a:srgbClr val="FFFFFF"/>
                </a:solidFill>
                <a:effectLst/>
                <a:latin typeface="Comic Sans MS" pitchFamily="66" charset="0"/>
                <a:cs typeface="Arial" pitchFamily="34" charset="0"/>
              </a:rPr>
            </a:br>
            <a:r>
              <a:rPr lang="en-US" sz="2000" dirty="0" smtClean="0">
                <a:solidFill>
                  <a:srgbClr val="FFFFFF"/>
                </a:solidFill>
                <a:effectLst/>
                <a:latin typeface="Comic Sans MS" pitchFamily="66" charset="0"/>
                <a:cs typeface="Arial" pitchFamily="34" charset="0"/>
              </a:rPr>
              <a:t>decision analysis by map zone, </a:t>
            </a:r>
            <a:r>
              <a:rPr lang="en-US" sz="2000" dirty="0" err="1" smtClean="0">
                <a:solidFill>
                  <a:srgbClr val="FFFFFF"/>
                </a:solidFill>
                <a:effectLst/>
                <a:latin typeface="Comic Sans MS" pitchFamily="66" charset="0"/>
                <a:cs typeface="Arial" pitchFamily="34" charset="0"/>
              </a:rPr>
              <a:t>Dept</a:t>
            </a:r>
            <a:r>
              <a:rPr lang="en-US" sz="2000" dirty="0" smtClean="0">
                <a:solidFill>
                  <a:srgbClr val="FFFFFF"/>
                </a:solidFill>
                <a:effectLst/>
                <a:latin typeface="Comic Sans MS" pitchFamily="66" charset="0"/>
                <a:cs typeface="Arial" pitchFamily="34" charset="0"/>
              </a:rPr>
              <a:t>, </a:t>
            </a:r>
            <a:br>
              <a:rPr lang="en-US" sz="2000" dirty="0" smtClean="0">
                <a:solidFill>
                  <a:srgbClr val="FFFFFF"/>
                </a:solidFill>
                <a:effectLst/>
                <a:latin typeface="Comic Sans MS" pitchFamily="66" charset="0"/>
                <a:cs typeface="Arial" pitchFamily="34" charset="0"/>
              </a:rPr>
            </a:br>
            <a:r>
              <a:rPr lang="en-US" sz="2000" dirty="0" smtClean="0">
                <a:solidFill>
                  <a:srgbClr val="FFFFFF"/>
                </a:solidFill>
                <a:effectLst/>
                <a:latin typeface="Comic Sans MS" pitchFamily="66" charset="0"/>
                <a:cs typeface="Arial" pitchFamily="34" charset="0"/>
              </a:rPr>
              <a:t>agency, region, forest, district…</a:t>
            </a:r>
          </a:p>
          <a:p>
            <a:pPr marL="914400" lvl="1" indent="-457200" algn="l">
              <a:buFont typeface="+mj-lt"/>
              <a:buAutoNum type="alphaLcPeriod"/>
            </a:pPr>
            <a:r>
              <a:rPr lang="en-US" sz="2000" dirty="0" smtClean="0">
                <a:solidFill>
                  <a:srgbClr val="FFFFFF"/>
                </a:solidFill>
                <a:effectLst/>
                <a:latin typeface="Comic Sans MS" pitchFamily="66" charset="0"/>
                <a:cs typeface="Arial" pitchFamily="34" charset="0"/>
              </a:rPr>
              <a:t>Analyses can include all ownerships</a:t>
            </a:r>
            <a:br>
              <a:rPr lang="en-US" sz="2000" dirty="0" smtClean="0">
                <a:solidFill>
                  <a:srgbClr val="FFFFFF"/>
                </a:solidFill>
                <a:effectLst/>
                <a:latin typeface="Comic Sans MS" pitchFamily="66" charset="0"/>
                <a:cs typeface="Arial" pitchFamily="34" charset="0"/>
              </a:rPr>
            </a:br>
            <a:r>
              <a:rPr lang="en-US" sz="2000" dirty="0" smtClean="0">
                <a:solidFill>
                  <a:srgbClr val="FFFFFF"/>
                </a:solidFill>
                <a:effectLst/>
                <a:latin typeface="Comic Sans MS" pitchFamily="66" charset="0"/>
                <a:cs typeface="Arial" pitchFamily="34" charset="0"/>
              </a:rPr>
              <a:t>to support integrated cross-</a:t>
            </a:r>
            <a:br>
              <a:rPr lang="en-US" sz="2000" dirty="0" smtClean="0">
                <a:solidFill>
                  <a:srgbClr val="FFFFFF"/>
                </a:solidFill>
                <a:effectLst/>
                <a:latin typeface="Comic Sans MS" pitchFamily="66" charset="0"/>
                <a:cs typeface="Arial" pitchFamily="34" charset="0"/>
              </a:rPr>
            </a:br>
            <a:r>
              <a:rPr lang="en-US" sz="2000" dirty="0" smtClean="0">
                <a:solidFill>
                  <a:srgbClr val="FFFFFF"/>
                </a:solidFill>
                <a:effectLst/>
                <a:latin typeface="Comic Sans MS" pitchFamily="66" charset="0"/>
                <a:cs typeface="Arial" pitchFamily="34" charset="0"/>
              </a:rPr>
              <a:t>ownership decisions.</a:t>
            </a:r>
          </a:p>
          <a:p>
            <a:pPr marL="457200" indent="-457200" algn="l">
              <a:buFont typeface="+mj-lt"/>
              <a:buAutoNum type="arabicPeriod"/>
            </a:pPr>
            <a:r>
              <a:rPr lang="en-US" sz="2000" dirty="0" smtClean="0">
                <a:solidFill>
                  <a:srgbClr val="FFFFFF"/>
                </a:solidFill>
                <a:effectLst/>
                <a:latin typeface="Comic Sans MS" pitchFamily="66" charset="0"/>
                <a:cs typeface="Arial" pitchFamily="34" charset="0"/>
              </a:rPr>
              <a:t>Current model addresses 7 map zones. </a:t>
            </a:r>
          </a:p>
          <a:p>
            <a:pPr marL="457200" indent="-457200" algn="l">
              <a:buFont typeface="+mj-lt"/>
              <a:buAutoNum type="arabicPeriod"/>
            </a:pPr>
            <a:r>
              <a:rPr lang="en-US" sz="2000" dirty="0" smtClean="0">
                <a:solidFill>
                  <a:srgbClr val="FFFFFF"/>
                </a:solidFill>
                <a:effectLst/>
                <a:latin typeface="Comic Sans MS" pitchFamily="66" charset="0"/>
                <a:cs typeface="Arial" pitchFamily="34" charset="0"/>
              </a:rPr>
              <a:t>We are expanding to the CONUS.</a:t>
            </a:r>
          </a:p>
        </p:txBody>
      </p:sp>
      <p:grpSp>
        <p:nvGrpSpPr>
          <p:cNvPr id="14" name="Group 13"/>
          <p:cNvGrpSpPr/>
          <p:nvPr/>
        </p:nvGrpSpPr>
        <p:grpSpPr>
          <a:xfrm>
            <a:off x="6305671" y="418190"/>
            <a:ext cx="2976239" cy="3464560"/>
            <a:chOff x="6365881" y="2799080"/>
            <a:chExt cx="2595239" cy="3197646"/>
          </a:xfrm>
        </p:grpSpPr>
        <p:pic>
          <p:nvPicPr>
            <p:cNvPr id="8" name="Picture 1048" descr="pnw_firedanger_studyarea"/>
            <p:cNvPicPr>
              <a:picLocks noChangeAspect="1" noChangeArrowheads="1"/>
            </p:cNvPicPr>
            <p:nvPr/>
          </p:nvPicPr>
          <p:blipFill>
            <a:blip r:embed="rId4" cstate="print"/>
            <a:srcRect/>
            <a:stretch>
              <a:fillRect/>
            </a:stretch>
          </p:blipFill>
          <p:spPr bwMode="auto">
            <a:xfrm>
              <a:off x="6365881" y="2799080"/>
              <a:ext cx="2477758" cy="3190875"/>
            </a:xfrm>
            <a:prstGeom prst="rect">
              <a:avLst/>
            </a:prstGeom>
            <a:noFill/>
            <a:ln w="9525">
              <a:noFill/>
              <a:miter lim="800000"/>
              <a:headEnd/>
              <a:tailEnd/>
            </a:ln>
          </p:spPr>
        </p:pic>
        <p:sp>
          <p:nvSpPr>
            <p:cNvPr id="9" name="Text Box 1050"/>
            <p:cNvSpPr txBox="1">
              <a:spLocks noChangeArrowheads="1"/>
            </p:cNvSpPr>
            <p:nvPr/>
          </p:nvSpPr>
          <p:spPr bwMode="auto">
            <a:xfrm>
              <a:off x="6762769" y="5719727"/>
              <a:ext cx="514139" cy="27699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200" b="1" dirty="0">
                  <a:solidFill>
                    <a:srgbClr val="000000"/>
                  </a:solidFill>
                  <a:effectLst/>
                  <a:latin typeface="Comic Sans MS" pitchFamily="66" charset="0"/>
                  <a:cs typeface="Arial" pitchFamily="34" charset="0"/>
                </a:rPr>
                <a:t>CA</a:t>
              </a:r>
            </a:p>
          </p:txBody>
        </p:sp>
        <p:sp>
          <p:nvSpPr>
            <p:cNvPr id="10" name="Text Box 1051"/>
            <p:cNvSpPr txBox="1">
              <a:spLocks noChangeArrowheads="1"/>
            </p:cNvSpPr>
            <p:nvPr/>
          </p:nvSpPr>
          <p:spPr bwMode="auto">
            <a:xfrm>
              <a:off x="7565653" y="4825021"/>
              <a:ext cx="514139" cy="27699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200" b="1" dirty="0">
                  <a:solidFill>
                    <a:srgbClr val="000000"/>
                  </a:solidFill>
                  <a:effectLst/>
                  <a:latin typeface="Comic Sans MS" pitchFamily="66" charset="0"/>
                  <a:cs typeface="Arial" pitchFamily="34" charset="0"/>
                </a:rPr>
                <a:t>OR</a:t>
              </a:r>
            </a:p>
          </p:txBody>
        </p:sp>
        <p:sp>
          <p:nvSpPr>
            <p:cNvPr id="11" name="Text Box 1052"/>
            <p:cNvSpPr txBox="1">
              <a:spLocks noChangeArrowheads="1"/>
            </p:cNvSpPr>
            <p:nvPr/>
          </p:nvSpPr>
          <p:spPr bwMode="auto">
            <a:xfrm>
              <a:off x="8446981" y="4522481"/>
              <a:ext cx="514139" cy="27699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200" b="1" dirty="0">
                  <a:solidFill>
                    <a:srgbClr val="000000"/>
                  </a:solidFill>
                  <a:effectLst/>
                  <a:latin typeface="Comic Sans MS" pitchFamily="66" charset="0"/>
                  <a:cs typeface="Arial" pitchFamily="34" charset="0"/>
                </a:rPr>
                <a:t>ID</a:t>
              </a:r>
            </a:p>
          </p:txBody>
        </p:sp>
        <p:sp>
          <p:nvSpPr>
            <p:cNvPr id="12" name="Text Box 1053"/>
            <p:cNvSpPr txBox="1">
              <a:spLocks noChangeArrowheads="1"/>
            </p:cNvSpPr>
            <p:nvPr/>
          </p:nvSpPr>
          <p:spPr bwMode="auto">
            <a:xfrm>
              <a:off x="7945542" y="5694690"/>
              <a:ext cx="514139" cy="27699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200" b="1" dirty="0">
                  <a:solidFill>
                    <a:srgbClr val="000000"/>
                  </a:solidFill>
                  <a:effectLst/>
                  <a:latin typeface="Comic Sans MS" pitchFamily="66" charset="0"/>
                  <a:cs typeface="Arial" pitchFamily="34" charset="0"/>
                </a:rPr>
                <a:t>NV</a:t>
              </a:r>
            </a:p>
          </p:txBody>
        </p:sp>
        <p:sp>
          <p:nvSpPr>
            <p:cNvPr id="13" name="Text Box 1054"/>
            <p:cNvSpPr txBox="1">
              <a:spLocks noChangeArrowheads="1"/>
            </p:cNvSpPr>
            <p:nvPr/>
          </p:nvSpPr>
          <p:spPr bwMode="auto">
            <a:xfrm>
              <a:off x="7565305" y="3550488"/>
              <a:ext cx="638643" cy="27699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1200" b="1" dirty="0">
                  <a:solidFill>
                    <a:srgbClr val="000000"/>
                  </a:solidFill>
                  <a:effectLst/>
                  <a:latin typeface="Comic Sans MS" pitchFamily="66" charset="0"/>
                  <a:cs typeface="Arial" pitchFamily="34" charset="0"/>
                </a:rPr>
                <a:t>WA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wipe(left)">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wipe(left)">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 calcmode="lin" valueType="num">
                                      <p:cBhvr additive="base">
                                        <p:cTn id="17"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532">
                                            <p:txEl>
                                              <p:pRg st="3" end="3"/>
                                            </p:txEl>
                                          </p:spTgt>
                                        </p:tgtEl>
                                        <p:attrNameLst>
                                          <p:attrName>style.visibility</p:attrName>
                                        </p:attrNameLst>
                                      </p:cBhvr>
                                      <p:to>
                                        <p:strVal val="visible"/>
                                      </p:to>
                                    </p:set>
                                    <p:anim calcmode="lin" valueType="num">
                                      <p:cBhvr additive="base">
                                        <p:cTn id="23"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532">
                                            <p:txEl>
                                              <p:pRg st="4" end="4"/>
                                            </p:txEl>
                                          </p:spTgt>
                                        </p:tgtEl>
                                        <p:attrNameLst>
                                          <p:attrName>style.visibility</p:attrName>
                                        </p:attrNameLst>
                                      </p:cBhvr>
                                      <p:to>
                                        <p:strVal val="visible"/>
                                      </p:to>
                                    </p:set>
                                    <p:anim calcmode="lin" valueType="num">
                                      <p:cBhvr additive="base">
                                        <p:cTn id="29"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532">
                                            <p:txEl>
                                              <p:pRg st="5" end="5"/>
                                            </p:txEl>
                                          </p:spTgt>
                                        </p:tgtEl>
                                        <p:attrNameLst>
                                          <p:attrName>style.visibility</p:attrName>
                                        </p:attrNameLst>
                                      </p:cBhvr>
                                      <p:to>
                                        <p:strVal val="visible"/>
                                      </p:to>
                                    </p:set>
                                    <p:anim calcmode="lin" valueType="num">
                                      <p:cBhvr additive="base">
                                        <p:cTn id="35"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532">
                                            <p:txEl>
                                              <p:pRg st="6" end="6"/>
                                            </p:txEl>
                                          </p:spTgt>
                                        </p:tgtEl>
                                        <p:attrNameLst>
                                          <p:attrName>style.visibility</p:attrName>
                                        </p:attrNameLst>
                                      </p:cBhvr>
                                      <p:to>
                                        <p:strVal val="visible"/>
                                      </p:to>
                                    </p:set>
                                    <p:anim calcmode="lin" valueType="num">
                                      <p:cBhvr additive="base">
                                        <p:cTn id="41"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2">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SCN3114.JPG"/>
          <p:cNvPicPr>
            <a:picLocks noChangeAspect="1"/>
          </p:cNvPicPr>
          <p:nvPr/>
        </p:nvPicPr>
        <p:blipFill>
          <a:blip r:embed="rId3" cstate="print"/>
          <a:srcRect b="14215"/>
          <a:stretch>
            <a:fillRect/>
          </a:stretch>
        </p:blipFill>
        <p:spPr>
          <a:xfrm>
            <a:off x="15494" y="470511"/>
            <a:ext cx="9128502" cy="5964801"/>
          </a:xfrm>
          <a:prstGeom prst="rect">
            <a:avLst/>
          </a:prstGeom>
          <a:solidFill>
            <a:srgbClr val="001600">
              <a:alpha val="30000"/>
            </a:srgbClr>
          </a:solidFill>
        </p:spPr>
      </p:pic>
      <p:sp>
        <p:nvSpPr>
          <p:cNvPr id="26628" name="Text Box 4"/>
          <p:cNvSpPr txBox="1">
            <a:spLocks noChangeArrowheads="1"/>
          </p:cNvSpPr>
          <p:nvPr/>
        </p:nvSpPr>
        <p:spPr bwMode="auto">
          <a:xfrm>
            <a:off x="496922" y="745738"/>
            <a:ext cx="5609852" cy="2308324"/>
          </a:xfrm>
          <a:prstGeom prst="rect">
            <a:avLst/>
          </a:prstGeom>
          <a:noFill/>
          <a:ln w="12700">
            <a:noFill/>
            <a:miter lim="800000"/>
            <a:headEnd type="none" w="sm" len="sm"/>
            <a:tailEnd type="none" w="sm" len="sm"/>
          </a:ln>
        </p:spPr>
        <p:txBody>
          <a:bodyPr wrap="square">
            <a:spAutoFit/>
          </a:bodyPr>
          <a:lstStyle/>
          <a:p>
            <a:pPr marL="457200" indent="-457200" algn="l"/>
            <a:r>
              <a:rPr lang="en-US" dirty="0">
                <a:solidFill>
                  <a:srgbClr val="00FFFF"/>
                </a:solidFill>
                <a:effectLst/>
                <a:latin typeface="Comic Sans MS" pitchFamily="66" charset="0"/>
                <a:cs typeface="Arial" pitchFamily="34" charset="0"/>
              </a:rPr>
              <a:t>Financial and in-kind support:</a:t>
            </a:r>
          </a:p>
          <a:p>
            <a:pPr marL="457200" indent="-457200" algn="l"/>
            <a:r>
              <a:rPr lang="en-US" dirty="0" smtClean="0">
                <a:solidFill>
                  <a:srgbClr val="FFFFFF"/>
                </a:solidFill>
                <a:effectLst/>
                <a:latin typeface="Comic Sans MS" pitchFamily="66" charset="0"/>
                <a:cs typeface="Arial" pitchFamily="34" charset="0"/>
              </a:rPr>
              <a:t>Pacific Northwest Research </a:t>
            </a:r>
            <a:r>
              <a:rPr lang="en-US" dirty="0">
                <a:solidFill>
                  <a:srgbClr val="FFFFFF"/>
                </a:solidFill>
                <a:effectLst/>
                <a:latin typeface="Comic Sans MS" pitchFamily="66" charset="0"/>
                <a:cs typeface="Arial" pitchFamily="34" charset="0"/>
              </a:rPr>
              <a:t>Station</a:t>
            </a:r>
          </a:p>
          <a:p>
            <a:pPr marL="457200" indent="-457200" algn="l"/>
            <a:r>
              <a:rPr lang="en-US" dirty="0" smtClean="0">
                <a:solidFill>
                  <a:srgbClr val="FFFFFF"/>
                </a:solidFill>
                <a:effectLst/>
                <a:latin typeface="Comic Sans MS" pitchFamily="66" charset="0"/>
                <a:cs typeface="Arial" pitchFamily="34" charset="0"/>
              </a:rPr>
              <a:t>Rocky Mountain Research Station</a:t>
            </a:r>
          </a:p>
          <a:p>
            <a:pPr marL="457200" indent="-457200" algn="l"/>
            <a:r>
              <a:rPr lang="en-US" dirty="0" smtClean="0">
                <a:solidFill>
                  <a:srgbClr val="FFFFFF"/>
                </a:solidFill>
                <a:effectLst/>
                <a:latin typeface="Comic Sans MS" pitchFamily="66" charset="0"/>
                <a:cs typeface="Arial" pitchFamily="34" charset="0"/>
              </a:rPr>
              <a:t>USFS Region 6</a:t>
            </a:r>
            <a:endParaRPr lang="en-US" dirty="0">
              <a:solidFill>
                <a:srgbClr val="FFFFFF"/>
              </a:solidFill>
              <a:effectLst/>
              <a:latin typeface="Comic Sans MS" pitchFamily="66" charset="0"/>
              <a:cs typeface="Arial" pitchFamily="34" charset="0"/>
            </a:endParaRPr>
          </a:p>
          <a:p>
            <a:pPr marL="457200" indent="-457200" algn="l"/>
            <a:r>
              <a:rPr lang="en-US" dirty="0">
                <a:solidFill>
                  <a:srgbClr val="FFFFFF"/>
                </a:solidFill>
                <a:effectLst/>
                <a:latin typeface="Comic Sans MS" pitchFamily="66" charset="0"/>
                <a:cs typeface="Arial" pitchFamily="34" charset="0"/>
              </a:rPr>
              <a:t>National Fire Plan</a:t>
            </a:r>
          </a:p>
          <a:p>
            <a:pPr marL="457200" indent="-457200" algn="l"/>
            <a:r>
              <a:rPr lang="en-US" dirty="0">
                <a:solidFill>
                  <a:srgbClr val="FFFFFF"/>
                </a:solidFill>
                <a:effectLst/>
                <a:latin typeface="Comic Sans MS" pitchFamily="66" charset="0"/>
                <a:cs typeface="Arial" pitchFamily="34" charset="0"/>
              </a:rPr>
              <a:t>LANDFIRE project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0861189"/>
              </p:ext>
            </p:extLst>
          </p:nvPr>
        </p:nvGraphicFramePr>
        <p:xfrm>
          <a:off x="4025733" y="917205"/>
          <a:ext cx="4845135" cy="5796603"/>
        </p:xfrm>
        <a:graphic>
          <a:graphicData uri="http://schemas.openxmlformats.org/drawingml/2006/table">
            <a:tbl>
              <a:tblPr firstRow="1" firstCol="1" bandRow="1">
                <a:tableStyleId>{5C22544A-7EE6-4342-B048-85BDC9FD1C3A}</a:tableStyleId>
              </a:tblPr>
              <a:tblGrid>
                <a:gridCol w="881713"/>
                <a:gridCol w="683887"/>
                <a:gridCol w="717981"/>
                <a:gridCol w="717982"/>
                <a:gridCol w="827673"/>
                <a:gridCol w="1015899"/>
              </a:tblGrid>
              <a:tr h="255999">
                <a:tc>
                  <a:txBody>
                    <a:bodyPr/>
                    <a:lstStyle/>
                    <a:p>
                      <a:pPr marL="0" marR="0">
                        <a:lnSpc>
                          <a:spcPct val="115000"/>
                        </a:lnSpc>
                        <a:spcBef>
                          <a:spcPts val="0"/>
                        </a:spcBef>
                        <a:spcAft>
                          <a:spcPts val="0"/>
                        </a:spcAf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Map zone</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388620" algn="r"/>
                        </a:tabLst>
                      </a:pPr>
                      <a:r>
                        <a:rPr lang="en-US" sz="1200" dirty="0" smtClean="0">
                          <a:effectLst/>
                          <a:latin typeface="+mj-lt"/>
                        </a:rPr>
                        <a:t/>
                      </a:r>
                      <a:br>
                        <a:rPr lang="en-US" sz="1200" dirty="0" smtClean="0">
                          <a:effectLst/>
                          <a:latin typeface="+mj-lt"/>
                        </a:rPr>
                      </a:br>
                      <a:r>
                        <a:rPr lang="en-US" sz="1200" dirty="0" smtClean="0">
                          <a:effectLst/>
                          <a:latin typeface="+mj-lt"/>
                        </a:rPr>
                        <a:t>N</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smtClean="0">
                          <a:effectLst/>
                          <a:latin typeface="+mj-lt"/>
                        </a:rPr>
                        <a:t/>
                      </a:r>
                      <a:br>
                        <a:rPr lang="en-US" sz="1200" dirty="0" smtClean="0">
                          <a:effectLst/>
                          <a:latin typeface="+mj-lt"/>
                        </a:rPr>
                      </a:br>
                      <a:r>
                        <a:rPr lang="en-US" sz="1200" dirty="0" err="1" smtClean="0">
                          <a:effectLst/>
                          <a:latin typeface="+mj-lt"/>
                        </a:rPr>
                        <a:t>FHprob</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smtClean="0">
                          <a:effectLst/>
                          <a:latin typeface="+mj-lt"/>
                        </a:rPr>
                        <a:t/>
                      </a:r>
                      <a:br>
                        <a:rPr lang="en-US" sz="1200" dirty="0" smtClean="0">
                          <a:effectLst/>
                          <a:latin typeface="+mj-lt"/>
                        </a:rPr>
                      </a:br>
                      <a:r>
                        <a:rPr lang="en-US" sz="1200" dirty="0" err="1" smtClean="0">
                          <a:effectLst/>
                          <a:latin typeface="+mj-lt"/>
                        </a:rPr>
                        <a:t>Parisien</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smtClean="0">
                          <a:effectLst/>
                          <a:latin typeface="+mj-lt"/>
                        </a:rPr>
                        <a:t/>
                      </a:r>
                      <a:br>
                        <a:rPr lang="en-US" sz="1200" dirty="0" smtClean="0">
                          <a:effectLst/>
                          <a:latin typeface="+mj-lt"/>
                        </a:rPr>
                      </a:br>
                      <a:r>
                        <a:rPr lang="en-US" sz="1200" dirty="0" smtClean="0">
                          <a:effectLst/>
                          <a:latin typeface="+mj-lt"/>
                        </a:rPr>
                        <a:t>FSIM</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FHevent</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	1</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1037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0.649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solidFill>
                            <a:srgbClr val="FF0000"/>
                          </a:solidFill>
                          <a:effectLst/>
                          <a:latin typeface="+mj-lt"/>
                        </a:rPr>
                        <a:t>0.022</a:t>
                      </a:r>
                      <a:endParaRPr lang="en-US" sz="1200" dirty="0">
                        <a:solidFill>
                          <a:srgbClr val="FF0000"/>
                        </a:solidFill>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0.136</a:t>
                      </a:r>
                      <a:endParaRPr lang="en-US" sz="120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	2</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627</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0.868</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0.489</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0.510</a:t>
                      </a:r>
                      <a:endParaRPr lang="en-US" sz="120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	7</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822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0.702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0.318</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0.259</a:t>
                      </a:r>
                      <a:endParaRPr lang="en-US" sz="120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	8</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780</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0.905</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0.543</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0.709</a:t>
                      </a:r>
                      <a:endParaRPr lang="en-US" sz="120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9</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1452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0.851</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0.147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solidFill>
                            <a:srgbClr val="FF0000"/>
                          </a:solidFill>
                          <a:effectLst/>
                          <a:latin typeface="+mj-lt"/>
                        </a:rPr>
                        <a:t>0.049</a:t>
                      </a:r>
                      <a:endParaRPr lang="en-US" sz="1200" dirty="0">
                        <a:solidFill>
                          <a:srgbClr val="FF0000"/>
                        </a:solidFill>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10</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274</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0.766</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solidFill>
                            <a:srgbClr val="FF0000"/>
                          </a:solidFill>
                          <a:effectLst/>
                          <a:latin typeface="+mj-lt"/>
                        </a:rPr>
                        <a:t>0.108</a:t>
                      </a:r>
                      <a:endParaRPr lang="en-US" sz="1200" dirty="0">
                        <a:solidFill>
                          <a:srgbClr val="FF0000"/>
                        </a:solidFill>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solidFill>
                            <a:srgbClr val="FF0000"/>
                          </a:solidFill>
                          <a:effectLst/>
                          <a:latin typeface="+mj-lt"/>
                        </a:rPr>
                        <a:t>0.147</a:t>
                      </a:r>
                      <a:endParaRPr lang="en-US" sz="1200" dirty="0">
                        <a:solidFill>
                          <a:srgbClr val="FF0000"/>
                        </a:solidFill>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18</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32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0.968</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0.973</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0.886</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dirty="0" err="1">
                          <a:effectLst/>
                          <a:latin typeface="+mj-lt"/>
                        </a:rPr>
                        <a:t>FHprob</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1037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0.418</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0.663</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2</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627</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0.498</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0.582</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7</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dirty="0">
                          <a:effectLst/>
                          <a:latin typeface="+mj-lt"/>
                        </a:rPr>
                        <a:t>	822</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0.375</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0.556</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8</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780</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0.563</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0.753</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9</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1452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0.124</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solidFill>
                            <a:srgbClr val="FF0000"/>
                          </a:solidFill>
                          <a:effectLst/>
                          <a:latin typeface="+mj-lt"/>
                        </a:rPr>
                        <a:t>0.051</a:t>
                      </a:r>
                      <a:endParaRPr lang="en-US" sz="1200" dirty="0">
                        <a:solidFill>
                          <a:srgbClr val="FF0000"/>
                        </a:solidFill>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10</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274</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solidFill>
                            <a:srgbClr val="FF0000"/>
                          </a:solidFill>
                          <a:effectLst/>
                          <a:latin typeface="+mj-lt"/>
                        </a:rPr>
                        <a:t>0.135</a:t>
                      </a:r>
                      <a:endParaRPr lang="en-US" sz="1200" dirty="0">
                        <a:solidFill>
                          <a:srgbClr val="FF0000"/>
                        </a:solidFill>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solidFill>
                            <a:srgbClr val="FF0000"/>
                          </a:solidFill>
                          <a:effectLst/>
                          <a:latin typeface="+mj-lt"/>
                        </a:rPr>
                        <a:t>0.022</a:t>
                      </a:r>
                      <a:endParaRPr lang="en-US" sz="1200" dirty="0">
                        <a:solidFill>
                          <a:srgbClr val="FF0000"/>
                        </a:solidFill>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18</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32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0.946</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0.896</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Parisien</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1037</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0.653</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2</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627</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0.849</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7</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822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0.334</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8</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780</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0.706</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9</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1452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0.719</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a:effectLst/>
                          <a:latin typeface="+mj-lt"/>
                        </a:rPr>
                        <a:t>	10</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274</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0.499</a:t>
                      </a:r>
                      <a:endParaRPr lang="en-US" sz="1200" dirty="0">
                        <a:effectLst/>
                        <a:latin typeface="+mj-lt"/>
                        <a:ea typeface="Calibri"/>
                        <a:cs typeface="Times New Roman"/>
                      </a:endParaRPr>
                    </a:p>
                  </a:txBody>
                  <a:tcPr marL="68580" marR="68580" marT="0" marB="0"/>
                </a:tc>
              </a:tr>
              <a:tr h="255999">
                <a:tc>
                  <a:txBody>
                    <a:bodyPr/>
                    <a:lstStyle/>
                    <a:p>
                      <a:pPr marL="0" marR="0">
                        <a:lnSpc>
                          <a:spcPct val="115000"/>
                        </a:lnSpc>
                        <a:spcBef>
                          <a:spcPts val="0"/>
                        </a:spcBef>
                        <a:spcAft>
                          <a:spcPts val="0"/>
                        </a:spcAf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00990" algn="r"/>
                        </a:tabLst>
                      </a:pPr>
                      <a:r>
                        <a:rPr lang="en-US" sz="1200" dirty="0">
                          <a:effectLst/>
                          <a:latin typeface="+mj-lt"/>
                        </a:rPr>
                        <a:t>	18</a:t>
                      </a:r>
                      <a:endParaRPr lang="en-US" sz="12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tabLst>
                          <a:tab pos="388620" algn="r"/>
                        </a:tabLst>
                      </a:pPr>
                      <a:r>
                        <a:rPr lang="en-US" sz="1200">
                          <a:effectLst/>
                          <a:latin typeface="+mj-lt"/>
                        </a:rPr>
                        <a:t>	32</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 </a:t>
                      </a:r>
                      <a:endParaRPr lang="en-US" sz="12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74320" algn="dec"/>
                        </a:tabLst>
                      </a:pPr>
                      <a:r>
                        <a:rPr lang="en-US" sz="1200">
                          <a:effectLst/>
                          <a:latin typeface="+mj-lt"/>
                        </a:rPr>
                        <a:t> </a:t>
                      </a:r>
                      <a:endParaRPr lang="en-US" sz="120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217170" algn="dec"/>
                        </a:tabLst>
                      </a:pPr>
                      <a:r>
                        <a:rPr lang="en-US" sz="1200" dirty="0">
                          <a:effectLst/>
                          <a:latin typeface="+mj-lt"/>
                        </a:rPr>
                        <a:t>0.891</a:t>
                      </a:r>
                      <a:endParaRPr lang="en-US" sz="1200" dirty="0">
                        <a:effectLst/>
                        <a:latin typeface="+mj-lt"/>
                        <a:ea typeface="Calibri"/>
                        <a:cs typeface="Times New Roman"/>
                      </a:endParaRPr>
                    </a:p>
                  </a:txBody>
                  <a:tcPr marL="68580" marR="68580" marT="0" marB="0"/>
                </a:tc>
              </a:tr>
            </a:tbl>
          </a:graphicData>
        </a:graphic>
      </p:graphicFrame>
      <p:sp>
        <p:nvSpPr>
          <p:cNvPr id="5" name="Title 1"/>
          <p:cNvSpPr>
            <a:spLocks noGrp="1"/>
          </p:cNvSpPr>
          <p:nvPr>
            <p:ph type="title"/>
          </p:nvPr>
        </p:nvSpPr>
        <p:spPr>
          <a:xfrm>
            <a:off x="650175" y="217714"/>
            <a:ext cx="7772400" cy="684810"/>
          </a:xfrm>
        </p:spPr>
        <p:txBody>
          <a:bodyPr/>
          <a:lstStyle/>
          <a:p>
            <a:r>
              <a:rPr lang="en-US" sz="3200" kern="1200" dirty="0" smtClean="0">
                <a:solidFill>
                  <a:srgbClr val="FFFF00"/>
                </a:solidFill>
                <a:latin typeface="Comic Sans MS" pitchFamily="66" charset="0"/>
                <a:ea typeface="+mn-ea"/>
                <a:cs typeface="+mn-cs"/>
              </a:rPr>
              <a:t>Correlations between behavior models</a:t>
            </a:r>
            <a:endParaRPr lang="en-US" sz="3200" kern="1200" dirty="0">
              <a:solidFill>
                <a:srgbClr val="FFFF00"/>
              </a:solidFill>
              <a:latin typeface="Comic Sans MS" pitchFamily="66" charset="0"/>
              <a:ea typeface="+mn-ea"/>
              <a:cs typeface="+mn-cs"/>
            </a:endParaRPr>
          </a:p>
        </p:txBody>
      </p:sp>
      <p:sp>
        <p:nvSpPr>
          <p:cNvPr id="6" name="Rectangle 5"/>
          <p:cNvSpPr/>
          <p:nvPr/>
        </p:nvSpPr>
        <p:spPr>
          <a:xfrm>
            <a:off x="438713" y="4857751"/>
            <a:ext cx="3032115" cy="1200329"/>
          </a:xfrm>
          <a:prstGeom prst="rect">
            <a:avLst/>
          </a:prstGeom>
        </p:spPr>
        <p:txBody>
          <a:bodyPr wrap="square">
            <a:spAutoFit/>
          </a:bodyPr>
          <a:lstStyle/>
          <a:p>
            <a:pPr lvl="0" algn="l"/>
            <a:r>
              <a:rPr lang="en-US" sz="1800" dirty="0" smtClean="0">
                <a:solidFill>
                  <a:srgbClr val="FFFFFF"/>
                </a:solidFill>
                <a:effectLst/>
                <a:latin typeface="Comic Sans MS" pitchFamily="66" charset="0"/>
              </a:rPr>
              <a:t>All Pearson correlation coefficients are significant at alpha = 0.01 except those in red.</a:t>
            </a:r>
            <a:endParaRPr lang="en-GB" sz="1800" dirty="0" smtClean="0">
              <a:solidFill>
                <a:srgbClr val="FFFFFF"/>
              </a:solidFill>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47" y="898708"/>
            <a:ext cx="3679848" cy="340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4239603" y="2444035"/>
            <a:ext cx="463138" cy="154751"/>
          </a:xfrm>
          <a:prstGeom prst="rightArrow">
            <a:avLst/>
          </a:prstGeom>
          <a:solidFill>
            <a:schemeClr val="accent1">
              <a:lumMod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7" name="Right Arrow 6"/>
          <p:cNvSpPr/>
          <p:nvPr/>
        </p:nvSpPr>
        <p:spPr bwMode="auto">
          <a:xfrm>
            <a:off x="4239603" y="2673810"/>
            <a:ext cx="463138" cy="154751"/>
          </a:xfrm>
          <a:prstGeom prst="rightArrow">
            <a:avLst/>
          </a:prstGeom>
          <a:solidFill>
            <a:schemeClr val="accent1">
              <a:lumMod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8" name="Right Arrow 7"/>
          <p:cNvSpPr/>
          <p:nvPr/>
        </p:nvSpPr>
        <p:spPr bwMode="auto">
          <a:xfrm>
            <a:off x="4239603" y="4221489"/>
            <a:ext cx="463138" cy="154751"/>
          </a:xfrm>
          <a:prstGeom prst="rightArrow">
            <a:avLst/>
          </a:prstGeom>
          <a:solidFill>
            <a:schemeClr val="accent1">
              <a:lumMod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
        <p:nvSpPr>
          <p:cNvPr id="9" name="Right Arrow 8"/>
          <p:cNvSpPr/>
          <p:nvPr/>
        </p:nvSpPr>
        <p:spPr bwMode="auto">
          <a:xfrm>
            <a:off x="4239603" y="4476994"/>
            <a:ext cx="463138" cy="154751"/>
          </a:xfrm>
          <a:prstGeom prst="rightArrow">
            <a:avLst/>
          </a:prstGeom>
          <a:solidFill>
            <a:schemeClr val="accent1">
              <a:lumMod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905190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4503738" y="2867020"/>
            <a:ext cx="4506912" cy="2952750"/>
            <a:chOff x="4503738" y="2867020"/>
            <a:chExt cx="4506912" cy="2952750"/>
          </a:xfrm>
        </p:grpSpPr>
        <p:pic>
          <p:nvPicPr>
            <p:cNvPr id="7170" name="Picture 1047" descr="NationalLandfireZones"/>
            <p:cNvPicPr>
              <a:picLocks noChangeAspect="1" noChangeArrowheads="1"/>
            </p:cNvPicPr>
            <p:nvPr/>
          </p:nvPicPr>
          <p:blipFill>
            <a:blip r:embed="rId4" cstate="print"/>
            <a:srcRect/>
            <a:stretch>
              <a:fillRect/>
            </a:stretch>
          </p:blipFill>
          <p:spPr bwMode="auto">
            <a:xfrm>
              <a:off x="4503738" y="2867020"/>
              <a:ext cx="4506912" cy="2952750"/>
            </a:xfrm>
            <a:prstGeom prst="rect">
              <a:avLst/>
            </a:prstGeom>
            <a:noFill/>
            <a:ln w="19050">
              <a:solidFill>
                <a:srgbClr val="FFFFFF"/>
              </a:solidFill>
              <a:miter lim="800000"/>
              <a:headEnd/>
              <a:tailEnd/>
            </a:ln>
          </p:spPr>
        </p:pic>
        <p:sp>
          <p:nvSpPr>
            <p:cNvPr id="112657" name="Rectangle 1041"/>
            <p:cNvSpPr>
              <a:spLocks noChangeArrowheads="1"/>
            </p:cNvSpPr>
            <p:nvPr/>
          </p:nvSpPr>
          <p:spPr bwMode="auto">
            <a:xfrm>
              <a:off x="4632325" y="2927345"/>
              <a:ext cx="809625" cy="933450"/>
            </a:xfrm>
            <a:prstGeom prst="rect">
              <a:avLst/>
            </a:prstGeom>
            <a:noFill/>
            <a:ln w="19050">
              <a:solidFill>
                <a:srgbClr val="FFFFFF"/>
              </a:solidFill>
              <a:miter lim="800000"/>
              <a:headEnd type="none" w="sm" len="sm"/>
              <a:tailEnd type="none" w="sm" len="sm"/>
            </a:ln>
            <a:effectLst/>
          </p:spPr>
          <p:txBody>
            <a:bodyPr wrap="none" anchor="ctr"/>
            <a:lstStyle/>
            <a:p>
              <a:pPr>
                <a:defRPr/>
              </a:pPr>
              <a:endParaRPr lang="en-US">
                <a:effectLst/>
                <a:latin typeface="Comic Sans MS" pitchFamily="66" charset="0"/>
              </a:endParaRPr>
            </a:p>
          </p:txBody>
        </p:sp>
      </p:grpSp>
      <p:sp>
        <p:nvSpPr>
          <p:cNvPr id="7173" name="Rectangle 1042"/>
          <p:cNvSpPr>
            <a:spLocks noChangeArrowheads="1"/>
          </p:cNvSpPr>
          <p:nvPr/>
        </p:nvSpPr>
        <p:spPr bwMode="auto">
          <a:xfrm>
            <a:off x="175844" y="5912213"/>
            <a:ext cx="8968155" cy="831639"/>
          </a:xfrm>
          <a:prstGeom prst="rect">
            <a:avLst/>
          </a:prstGeom>
          <a:noFill/>
          <a:ln w="3175">
            <a:noFill/>
            <a:miter lim="800000"/>
            <a:headEnd/>
            <a:tailEnd/>
          </a:ln>
        </p:spPr>
        <p:txBody>
          <a:bodyPr wrap="square" lIns="92075" tIns="46038" rIns="92075" bIns="46038">
            <a:spAutoFit/>
          </a:bodyPr>
          <a:lstStyle/>
          <a:p>
            <a:pPr algn="l">
              <a:buFont typeface="Wingdings" pitchFamily="2" charset="2"/>
              <a:buNone/>
            </a:pPr>
            <a:r>
              <a:rPr lang="en-US" b="1" dirty="0" smtClean="0">
                <a:solidFill>
                  <a:srgbClr val="FFFFFF"/>
                </a:solidFill>
                <a:effectLst/>
                <a:latin typeface="Comic Sans MS" pitchFamily="66" charset="0"/>
              </a:rPr>
              <a:t>LANDFIRE </a:t>
            </a:r>
            <a:r>
              <a:rPr lang="en-US" b="1" dirty="0" smtClean="0">
                <a:solidFill>
                  <a:srgbClr val="00FF00"/>
                </a:solidFill>
                <a:effectLst/>
                <a:latin typeface="Comic Sans MS" pitchFamily="66" charset="0"/>
              </a:rPr>
              <a:t>Map </a:t>
            </a:r>
            <a:r>
              <a:rPr lang="en-US" b="1" dirty="0">
                <a:solidFill>
                  <a:srgbClr val="00FF00"/>
                </a:solidFill>
                <a:effectLst/>
                <a:latin typeface="Comic Sans MS" pitchFamily="66" charset="0"/>
              </a:rPr>
              <a:t>Zones</a:t>
            </a:r>
            <a:r>
              <a:rPr lang="en-US" dirty="0">
                <a:solidFill>
                  <a:srgbClr val="FFFFFF"/>
                </a:solidFill>
                <a:effectLst/>
                <a:latin typeface="Comic Sans MS" pitchFamily="66" charset="0"/>
              </a:rPr>
              <a:t>: </a:t>
            </a:r>
            <a:r>
              <a:rPr lang="en-US" dirty="0" smtClean="0">
                <a:solidFill>
                  <a:srgbClr val="FFFFFF"/>
                </a:solidFill>
                <a:effectLst/>
                <a:latin typeface="Comic Sans MS" pitchFamily="66" charset="0"/>
              </a:rPr>
              <a:t>Biophysical land units (66) </a:t>
            </a:r>
            <a:r>
              <a:rPr lang="en-US" dirty="0">
                <a:solidFill>
                  <a:srgbClr val="FFFFFF"/>
                </a:solidFill>
                <a:effectLst/>
                <a:latin typeface="Comic Sans MS" pitchFamily="66" charset="0"/>
              </a:rPr>
              <a:t>defined by </a:t>
            </a:r>
            <a:r>
              <a:rPr lang="en-US" dirty="0" smtClean="0">
                <a:solidFill>
                  <a:srgbClr val="FFFFFF"/>
                </a:solidFill>
                <a:effectLst/>
                <a:latin typeface="Comic Sans MS" pitchFamily="66" charset="0"/>
              </a:rPr>
              <a:t>similar landforms</a:t>
            </a:r>
            <a:r>
              <a:rPr lang="en-US" dirty="0">
                <a:solidFill>
                  <a:srgbClr val="FFFFFF"/>
                </a:solidFill>
                <a:effectLst/>
                <a:latin typeface="Comic Sans MS" pitchFamily="66" charset="0"/>
              </a:rPr>
              <a:t>, land </a:t>
            </a:r>
            <a:r>
              <a:rPr lang="en-US" dirty="0" smtClean="0">
                <a:solidFill>
                  <a:srgbClr val="FFFFFF"/>
                </a:solidFill>
                <a:effectLst/>
                <a:latin typeface="Comic Sans MS" pitchFamily="66" charset="0"/>
              </a:rPr>
              <a:t>cover &amp; natural </a:t>
            </a:r>
            <a:r>
              <a:rPr lang="en-US" dirty="0">
                <a:solidFill>
                  <a:srgbClr val="FFFFFF"/>
                </a:solidFill>
                <a:effectLst/>
                <a:latin typeface="Comic Sans MS" pitchFamily="66" charset="0"/>
              </a:rPr>
              <a:t>resources</a:t>
            </a:r>
          </a:p>
        </p:txBody>
      </p:sp>
      <p:grpSp>
        <p:nvGrpSpPr>
          <p:cNvPr id="7" name="Group 6"/>
          <p:cNvGrpSpPr/>
          <p:nvPr/>
        </p:nvGrpSpPr>
        <p:grpSpPr>
          <a:xfrm>
            <a:off x="136526" y="410218"/>
            <a:ext cx="4273550" cy="5409552"/>
            <a:chOff x="136525" y="410218"/>
            <a:chExt cx="4284663" cy="5412850"/>
          </a:xfrm>
        </p:grpSpPr>
        <p:pic>
          <p:nvPicPr>
            <p:cNvPr id="7174" name="Picture 1048" descr="pnw_firedanger_studyarea"/>
            <p:cNvPicPr>
              <a:picLocks noChangeAspect="1" noChangeArrowheads="1"/>
            </p:cNvPicPr>
            <p:nvPr/>
          </p:nvPicPr>
          <p:blipFill rotWithShape="1">
            <a:blip r:embed="rId5" cstate="print"/>
            <a:srcRect t="3080"/>
            <a:stretch/>
          </p:blipFill>
          <p:spPr bwMode="auto">
            <a:xfrm>
              <a:off x="136525" y="410218"/>
              <a:ext cx="4284663" cy="5412850"/>
            </a:xfrm>
            <a:prstGeom prst="rect">
              <a:avLst/>
            </a:prstGeom>
            <a:noFill/>
            <a:ln w="19050">
              <a:solidFill>
                <a:srgbClr val="FFFFFF"/>
              </a:solidFill>
              <a:miter lim="800000"/>
              <a:headEnd/>
              <a:tailEnd/>
            </a:ln>
          </p:spPr>
        </p:pic>
        <p:sp>
          <p:nvSpPr>
            <p:cNvPr id="112666" name="Text Box 1050"/>
            <p:cNvSpPr txBox="1">
              <a:spLocks noChangeArrowheads="1"/>
            </p:cNvSpPr>
            <p:nvPr/>
          </p:nvSpPr>
          <p:spPr bwMode="auto">
            <a:xfrm>
              <a:off x="779145" y="5292525"/>
              <a:ext cx="628650" cy="36933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800" b="1" dirty="0">
                  <a:solidFill>
                    <a:srgbClr val="000000"/>
                  </a:solidFill>
                  <a:effectLst/>
                  <a:latin typeface="Comic Sans MS" pitchFamily="66" charset="0"/>
                </a:rPr>
                <a:t>CA</a:t>
              </a:r>
            </a:p>
          </p:txBody>
        </p:sp>
        <p:sp>
          <p:nvSpPr>
            <p:cNvPr id="112667" name="Text Box 1051"/>
            <p:cNvSpPr txBox="1">
              <a:spLocks noChangeArrowheads="1"/>
            </p:cNvSpPr>
            <p:nvPr/>
          </p:nvSpPr>
          <p:spPr bwMode="auto">
            <a:xfrm>
              <a:off x="2346960" y="3555165"/>
              <a:ext cx="628650" cy="36933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800" b="1" dirty="0">
                  <a:solidFill>
                    <a:srgbClr val="000000"/>
                  </a:solidFill>
                  <a:effectLst/>
                  <a:latin typeface="Comic Sans MS" pitchFamily="66" charset="0"/>
                </a:rPr>
                <a:t>OR</a:t>
              </a:r>
            </a:p>
          </p:txBody>
        </p:sp>
        <p:sp>
          <p:nvSpPr>
            <p:cNvPr id="112668" name="Text Box 1052"/>
            <p:cNvSpPr txBox="1">
              <a:spLocks noChangeArrowheads="1"/>
            </p:cNvSpPr>
            <p:nvPr/>
          </p:nvSpPr>
          <p:spPr bwMode="auto">
            <a:xfrm>
              <a:off x="3781425" y="3246555"/>
              <a:ext cx="628650" cy="36933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800" b="1" dirty="0">
                  <a:solidFill>
                    <a:srgbClr val="000000"/>
                  </a:solidFill>
                  <a:effectLst/>
                  <a:latin typeface="Comic Sans MS" pitchFamily="66" charset="0"/>
                </a:rPr>
                <a:t>ID</a:t>
              </a:r>
            </a:p>
          </p:txBody>
        </p:sp>
        <p:sp>
          <p:nvSpPr>
            <p:cNvPr id="112669" name="Text Box 1053"/>
            <p:cNvSpPr txBox="1">
              <a:spLocks noChangeArrowheads="1"/>
            </p:cNvSpPr>
            <p:nvPr/>
          </p:nvSpPr>
          <p:spPr bwMode="auto">
            <a:xfrm>
              <a:off x="2935605" y="5378250"/>
              <a:ext cx="628650" cy="36933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800" b="1" dirty="0">
                  <a:solidFill>
                    <a:srgbClr val="000000"/>
                  </a:solidFill>
                  <a:effectLst/>
                  <a:latin typeface="Comic Sans MS" pitchFamily="66" charset="0"/>
                </a:rPr>
                <a:t>NV</a:t>
              </a:r>
            </a:p>
          </p:txBody>
        </p:sp>
        <p:sp>
          <p:nvSpPr>
            <p:cNvPr id="112670" name="Text Box 1054"/>
            <p:cNvSpPr txBox="1">
              <a:spLocks noChangeArrowheads="1"/>
            </p:cNvSpPr>
            <p:nvPr/>
          </p:nvSpPr>
          <p:spPr bwMode="auto">
            <a:xfrm>
              <a:off x="2636520" y="1663500"/>
              <a:ext cx="628650" cy="36933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800" b="1" dirty="0">
                  <a:solidFill>
                    <a:srgbClr val="000000"/>
                  </a:solidFill>
                  <a:effectLst/>
                  <a:latin typeface="Comic Sans MS" pitchFamily="66" charset="0"/>
                </a:rPr>
                <a:t>WA</a:t>
              </a:r>
            </a:p>
          </p:txBody>
        </p:sp>
      </p:grpSp>
      <p:sp>
        <p:nvSpPr>
          <p:cNvPr id="7171" name="Text Box 1035"/>
          <p:cNvSpPr txBox="1">
            <a:spLocks noChangeArrowheads="1"/>
          </p:cNvSpPr>
          <p:nvPr/>
        </p:nvSpPr>
        <p:spPr bwMode="auto">
          <a:xfrm>
            <a:off x="4497903" y="303343"/>
            <a:ext cx="4572122" cy="2308324"/>
          </a:xfrm>
          <a:prstGeom prst="rect">
            <a:avLst/>
          </a:prstGeom>
          <a:noFill/>
          <a:ln w="9525">
            <a:noFill/>
            <a:miter lim="800000"/>
            <a:headEnd/>
            <a:tailEnd/>
          </a:ln>
        </p:spPr>
        <p:txBody>
          <a:bodyPr wrap="square">
            <a:spAutoFit/>
          </a:bodyPr>
          <a:lstStyle/>
          <a:p>
            <a:pPr algn="l">
              <a:buFont typeface="Arial" pitchFamily="34" charset="0"/>
              <a:buChar char="•"/>
            </a:pPr>
            <a:r>
              <a:rPr lang="en-US" dirty="0" smtClean="0">
                <a:solidFill>
                  <a:srgbClr val="FFFFFF"/>
                </a:solidFill>
                <a:effectLst/>
                <a:latin typeface="Comic Sans MS" pitchFamily="66" charset="0"/>
              </a:rPr>
              <a:t> Subwatersheds</a:t>
            </a:r>
            <a:r>
              <a:rPr lang="en-US" dirty="0">
                <a:solidFill>
                  <a:srgbClr val="FFFFFF"/>
                </a:solidFill>
                <a:effectLst/>
                <a:latin typeface="Comic Sans MS" pitchFamily="66" charset="0"/>
              </a:rPr>
              <a:t>: </a:t>
            </a:r>
            <a:r>
              <a:rPr lang="en-US" dirty="0" err="1" smtClean="0">
                <a:solidFill>
                  <a:srgbClr val="FFFFFF"/>
                </a:solidFill>
                <a:effectLst/>
                <a:latin typeface="Comic Sans MS" pitchFamily="66" charset="0"/>
              </a:rPr>
              <a:t>eval</a:t>
            </a:r>
            <a:r>
              <a:rPr lang="en-US" dirty="0" smtClean="0">
                <a:solidFill>
                  <a:srgbClr val="FFFFFF"/>
                </a:solidFill>
                <a:effectLst/>
                <a:latin typeface="Comic Sans MS" pitchFamily="66" charset="0"/>
              </a:rPr>
              <a:t>. </a:t>
            </a:r>
            <a:r>
              <a:rPr lang="en-US" dirty="0">
                <a:solidFill>
                  <a:srgbClr val="FFFFFF"/>
                </a:solidFill>
                <a:effectLst/>
                <a:latin typeface="Comic Sans MS" pitchFamily="66" charset="0"/>
              </a:rPr>
              <a:t>u</a:t>
            </a:r>
            <a:r>
              <a:rPr lang="en-US" dirty="0" smtClean="0">
                <a:solidFill>
                  <a:srgbClr val="FFFFFF"/>
                </a:solidFill>
                <a:effectLst/>
                <a:latin typeface="Comic Sans MS" pitchFamily="66" charset="0"/>
              </a:rPr>
              <a:t>nit</a:t>
            </a:r>
          </a:p>
          <a:p>
            <a:pPr algn="l">
              <a:buFont typeface="Arial" pitchFamily="34" charset="0"/>
              <a:buChar char="•"/>
            </a:pPr>
            <a:r>
              <a:rPr lang="en-US" dirty="0" smtClean="0">
                <a:solidFill>
                  <a:srgbClr val="FFFFFF"/>
                </a:solidFill>
                <a:effectLst/>
                <a:latin typeface="Comic Sans MS" pitchFamily="66" charset="0"/>
              </a:rPr>
              <a:t> 12 digit HUCs, USGS_NHD</a:t>
            </a:r>
            <a:endParaRPr lang="en-US" dirty="0">
              <a:solidFill>
                <a:srgbClr val="FFFFFF"/>
              </a:solidFill>
              <a:effectLst/>
              <a:latin typeface="Comic Sans MS" pitchFamily="66" charset="0"/>
            </a:endParaRPr>
          </a:p>
          <a:p>
            <a:pPr algn="l">
              <a:buFont typeface="Arial" pitchFamily="34" charset="0"/>
              <a:buChar char="•"/>
            </a:pPr>
            <a:r>
              <a:rPr lang="en-US" dirty="0" smtClean="0">
                <a:solidFill>
                  <a:srgbClr val="FFFFFF"/>
                </a:solidFill>
                <a:effectLst/>
                <a:latin typeface="Comic Sans MS" pitchFamily="66" charset="0"/>
              </a:rPr>
              <a:t> 5,052 </a:t>
            </a:r>
            <a:r>
              <a:rPr lang="en-US" dirty="0">
                <a:solidFill>
                  <a:srgbClr val="FFFFFF"/>
                </a:solidFill>
                <a:effectLst/>
                <a:latin typeface="Comic Sans MS" pitchFamily="66" charset="0"/>
              </a:rPr>
              <a:t>subwatersheds in </a:t>
            </a:r>
            <a:r>
              <a:rPr lang="en-US" dirty="0" smtClean="0">
                <a:solidFill>
                  <a:srgbClr val="FFFFFF"/>
                </a:solidFill>
                <a:effectLst/>
                <a:latin typeface="Comic Sans MS" pitchFamily="66" charset="0"/>
              </a:rPr>
              <a:t>PNW  </a:t>
            </a:r>
            <a:endParaRPr lang="en-US" dirty="0">
              <a:solidFill>
                <a:srgbClr val="FFFFFF"/>
              </a:solidFill>
              <a:effectLst/>
              <a:latin typeface="Comic Sans MS" pitchFamily="66" charset="0"/>
            </a:endParaRPr>
          </a:p>
          <a:p>
            <a:pPr algn="l">
              <a:buFont typeface="Arial" pitchFamily="34" charset="0"/>
              <a:buChar char="•"/>
            </a:pPr>
            <a:r>
              <a:rPr lang="en-US" dirty="0" smtClean="0">
                <a:solidFill>
                  <a:srgbClr val="FFFFFF"/>
                </a:solidFill>
                <a:effectLst/>
                <a:latin typeface="Comic Sans MS" pitchFamily="66" charset="0"/>
              </a:rPr>
              <a:t> Average </a:t>
            </a:r>
            <a:r>
              <a:rPr lang="en-US" dirty="0">
                <a:solidFill>
                  <a:srgbClr val="FFFFFF"/>
                </a:solidFill>
                <a:effectLst/>
                <a:latin typeface="Comic Sans MS" pitchFamily="66" charset="0"/>
              </a:rPr>
              <a:t>size: </a:t>
            </a:r>
            <a:r>
              <a:rPr lang="en-US" dirty="0" smtClean="0">
                <a:solidFill>
                  <a:srgbClr val="FFFFFF"/>
                </a:solidFill>
                <a:effectLst/>
                <a:latin typeface="Comic Sans MS" pitchFamily="66" charset="0"/>
              </a:rPr>
              <a:t>8,637 </a:t>
            </a:r>
            <a:r>
              <a:rPr lang="en-US" dirty="0">
                <a:solidFill>
                  <a:srgbClr val="FFFFFF"/>
                </a:solidFill>
                <a:effectLst/>
                <a:latin typeface="Comic Sans MS" pitchFamily="66" charset="0"/>
              </a:rPr>
              <a:t>ha </a:t>
            </a:r>
          </a:p>
          <a:p>
            <a:pPr algn="l">
              <a:buFont typeface="Arial" pitchFamily="34" charset="0"/>
              <a:buChar char="•"/>
            </a:pPr>
            <a:r>
              <a:rPr lang="en-US" dirty="0" smtClean="0">
                <a:solidFill>
                  <a:srgbClr val="FFFFFF"/>
                </a:solidFill>
                <a:effectLst/>
                <a:latin typeface="Comic Sans MS" pitchFamily="66" charset="0"/>
              </a:rPr>
              <a:t> Total </a:t>
            </a:r>
            <a:r>
              <a:rPr lang="en-US" dirty="0">
                <a:solidFill>
                  <a:srgbClr val="FFFFFF"/>
                </a:solidFill>
                <a:effectLst/>
                <a:latin typeface="Comic Sans MS" pitchFamily="66" charset="0"/>
              </a:rPr>
              <a:t>area: </a:t>
            </a:r>
            <a:r>
              <a:rPr lang="en-US" dirty="0" smtClean="0">
                <a:solidFill>
                  <a:srgbClr val="FFFFFF"/>
                </a:solidFill>
                <a:effectLst/>
                <a:latin typeface="Comic Sans MS" pitchFamily="66" charset="0"/>
              </a:rPr>
              <a:t>~ 43.63 </a:t>
            </a:r>
            <a:r>
              <a:rPr lang="en-US" dirty="0">
                <a:solidFill>
                  <a:srgbClr val="FFFFFF"/>
                </a:solidFill>
                <a:effectLst/>
                <a:latin typeface="Comic Sans MS" pitchFamily="66" charset="0"/>
              </a:rPr>
              <a:t>million </a:t>
            </a:r>
            <a:r>
              <a:rPr lang="en-US" dirty="0" smtClean="0">
                <a:solidFill>
                  <a:srgbClr val="FFFFFF"/>
                </a:solidFill>
                <a:effectLst/>
                <a:latin typeface="Comic Sans MS" pitchFamily="66" charset="0"/>
              </a:rPr>
              <a:t>ha</a:t>
            </a:r>
          </a:p>
          <a:p>
            <a:pPr algn="l">
              <a:buFont typeface="Arial" pitchFamily="34" charset="0"/>
              <a:buChar char="•"/>
            </a:pPr>
            <a:r>
              <a:rPr lang="en-US">
                <a:solidFill>
                  <a:srgbClr val="FFFFFF"/>
                </a:solidFill>
                <a:effectLst/>
                <a:latin typeface="Comic Sans MS" pitchFamily="66" charset="0"/>
              </a:rPr>
              <a:t> </a:t>
            </a:r>
            <a:r>
              <a:rPr lang="en-US" smtClean="0">
                <a:solidFill>
                  <a:srgbClr val="FFFFFF"/>
                </a:solidFill>
                <a:effectLst/>
                <a:latin typeface="Comic Sans MS" pitchFamily="66" charset="0"/>
              </a:rPr>
              <a:t>7 </a:t>
            </a:r>
            <a:r>
              <a:rPr lang="en-US" dirty="0" smtClean="0">
                <a:solidFill>
                  <a:srgbClr val="FFFFFF"/>
                </a:solidFill>
                <a:effectLst/>
                <a:latin typeface="Comic Sans MS" pitchFamily="66" charset="0"/>
              </a:rPr>
              <a:t>map zones </a:t>
            </a:r>
            <a:endParaRPr lang="en-US" dirty="0">
              <a:solidFill>
                <a:srgbClr val="FFFFFF"/>
              </a:solidFill>
              <a:effectLst/>
              <a:latin typeface="Comic Sans MS" pitchFamily="66" charset="0"/>
            </a:endParaRPr>
          </a:p>
        </p:txBody>
      </p:sp>
      <p:sp>
        <p:nvSpPr>
          <p:cNvPr id="2" name="TextBox 1"/>
          <p:cNvSpPr txBox="1"/>
          <p:nvPr/>
        </p:nvSpPr>
        <p:spPr>
          <a:xfrm>
            <a:off x="6470245" y="2852345"/>
            <a:ext cx="2201244" cy="369332"/>
          </a:xfrm>
          <a:prstGeom prst="rect">
            <a:avLst/>
          </a:prstGeom>
          <a:noFill/>
        </p:spPr>
        <p:txBody>
          <a:bodyPr wrap="none" rtlCol="0">
            <a:spAutoFit/>
          </a:bodyPr>
          <a:lstStyle/>
          <a:p>
            <a:r>
              <a:rPr lang="en-US" sz="1800" dirty="0" smtClean="0">
                <a:solidFill>
                  <a:srgbClr val="FFFFFF"/>
                </a:solidFill>
                <a:effectLst/>
                <a:latin typeface="Comic Sans MS" pitchFamily="66" charset="0"/>
              </a:rPr>
              <a:t>EROS Data Center</a:t>
            </a:r>
            <a:endParaRPr lang="en-US" sz="1800" dirty="0">
              <a:solidFill>
                <a:srgbClr val="FFFFFF"/>
              </a:solidFill>
              <a:effectLst/>
              <a:latin typeface="Comic Sans MS" pitchFamily="66" charset="0"/>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89560" y="780315"/>
            <a:ext cx="8580120" cy="5676405"/>
          </a:xfrm>
          <a:prstGeom prst="rect">
            <a:avLst/>
          </a:prstGeom>
          <a:noFill/>
          <a:ln w="3175">
            <a:noFill/>
            <a:miter lim="800000"/>
            <a:headEnd/>
            <a:tailEnd/>
          </a:ln>
        </p:spPr>
        <p:txBody>
          <a:bodyPr lIns="92075" tIns="46038" rIns="92075" bIns="46038"/>
          <a:lstStyle/>
          <a:p>
            <a:pPr marL="609600" indent="-609600" algn="l">
              <a:spcBef>
                <a:spcPct val="20000"/>
              </a:spcBef>
              <a:buSzPct val="75000"/>
              <a:buFont typeface="+mj-lt"/>
              <a:buAutoNum type="arabicParenR"/>
            </a:pPr>
            <a:endParaRPr lang="en-US" dirty="0" smtClean="0">
              <a:solidFill>
                <a:srgbClr val="FFFFFF"/>
              </a:solidFill>
              <a:effectLst/>
              <a:latin typeface="Comic Sans MS" pitchFamily="66" charset="0"/>
              <a:cs typeface="Arial" pitchFamily="34" charset="0"/>
            </a:endParaRP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DSS consists </a:t>
            </a:r>
            <a:r>
              <a:rPr lang="en-US" dirty="0">
                <a:solidFill>
                  <a:srgbClr val="FFFFFF"/>
                </a:solidFill>
                <a:effectLst/>
                <a:latin typeface="Comic Sans MS" pitchFamily="66" charset="0"/>
                <a:cs typeface="Arial" pitchFamily="34" charset="0"/>
              </a:rPr>
              <a:t>of a logic model </a:t>
            </a:r>
            <a:r>
              <a:rPr lang="en-US" dirty="0" smtClean="0">
                <a:solidFill>
                  <a:srgbClr val="FFFFFF"/>
                </a:solidFill>
                <a:effectLst/>
                <a:latin typeface="Comic Sans MS" pitchFamily="66" charset="0"/>
                <a:cs typeface="Arial" pitchFamily="34" charset="0"/>
              </a:rPr>
              <a:t>(</a:t>
            </a:r>
            <a:r>
              <a:rPr lang="en-US" i="1" dirty="0" smtClean="0">
                <a:solidFill>
                  <a:srgbClr val="FFFF00"/>
                </a:solidFill>
                <a:effectLst/>
                <a:latin typeface="Comic Sans MS" pitchFamily="66" charset="0"/>
                <a:cs typeface="Arial" pitchFamily="34" charset="0"/>
              </a:rPr>
              <a:t>NetWeaver</a:t>
            </a:r>
            <a:r>
              <a:rPr lang="en-US" dirty="0" smtClean="0">
                <a:solidFill>
                  <a:srgbClr val="FFFFFF"/>
                </a:solidFill>
                <a:effectLst/>
                <a:latin typeface="Comic Sans MS" pitchFamily="66" charset="0"/>
                <a:cs typeface="Arial" pitchFamily="34" charset="0"/>
              </a:rPr>
              <a:t>) and </a:t>
            </a:r>
            <a:r>
              <a:rPr lang="en-US" dirty="0">
                <a:solidFill>
                  <a:srgbClr val="FFFFFF"/>
                </a:solidFill>
                <a:effectLst/>
                <a:latin typeface="Comic Sans MS" pitchFamily="66" charset="0"/>
                <a:cs typeface="Arial" pitchFamily="34" charset="0"/>
              </a:rPr>
              <a:t>a decision </a:t>
            </a:r>
            <a:r>
              <a:rPr lang="en-US" dirty="0" smtClean="0">
                <a:solidFill>
                  <a:srgbClr val="FFFFFF"/>
                </a:solidFill>
                <a:effectLst/>
                <a:latin typeface="Comic Sans MS" pitchFamily="66" charset="0"/>
                <a:cs typeface="Arial" pitchFamily="34" charset="0"/>
              </a:rPr>
              <a:t>model (</a:t>
            </a:r>
            <a:r>
              <a:rPr lang="en-US" i="1" dirty="0" err="1" smtClean="0">
                <a:solidFill>
                  <a:srgbClr val="00FF00"/>
                </a:solidFill>
                <a:effectLst/>
                <a:latin typeface="Comic Sans MS" pitchFamily="66" charset="0"/>
                <a:cs typeface="Arial" pitchFamily="34" charset="0"/>
              </a:rPr>
              <a:t>CriteriumDecisionPlus</a:t>
            </a:r>
            <a:r>
              <a:rPr lang="en-US" i="1" dirty="0" smtClean="0">
                <a:solidFill>
                  <a:srgbClr val="00FF00"/>
                </a:solidFill>
                <a:effectLst/>
                <a:latin typeface="Comic Sans MS" pitchFamily="66" charset="0"/>
                <a:cs typeface="Arial" pitchFamily="34" charset="0"/>
              </a:rPr>
              <a:t>, CDP</a:t>
            </a:r>
            <a:r>
              <a:rPr lang="en-US" dirty="0" smtClean="0">
                <a:solidFill>
                  <a:srgbClr val="FFFFFF"/>
                </a:solidFill>
                <a:effectLst/>
                <a:latin typeface="Comic Sans MS" pitchFamily="66" charset="0"/>
                <a:cs typeface="Arial" pitchFamily="34" charset="0"/>
              </a:rPr>
              <a:t>)</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Outline of logic</a:t>
            </a: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Summary of data sources</a:t>
            </a: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Logic model evaluates the existing state of each watershed with respect to fire danger</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Structural and behavioral variants </a:t>
            </a:r>
          </a:p>
          <a:p>
            <a:pPr marL="1066800" lvl="1" indent="-609600" algn="l">
              <a:spcBef>
                <a:spcPct val="20000"/>
              </a:spcBef>
              <a:buSzPct val="75000"/>
              <a:buFont typeface="+mj-lt"/>
              <a:buAutoNum type="alphaLcParenR"/>
            </a:pPr>
            <a:r>
              <a:rPr lang="en-US" dirty="0" smtClean="0">
                <a:solidFill>
                  <a:srgbClr val="FFFFFF"/>
                </a:solidFill>
                <a:effectLst/>
                <a:latin typeface="Comic Sans MS" pitchFamily="66" charset="0"/>
                <a:cs typeface="Arial" pitchFamily="34" charset="0"/>
              </a:rPr>
              <a:t>Ensembles of behavioral variants</a:t>
            </a:r>
          </a:p>
          <a:p>
            <a:pPr marL="609600" indent="-609600" algn="l">
              <a:spcBef>
                <a:spcPct val="20000"/>
              </a:spcBef>
              <a:buSzPct val="75000"/>
              <a:buFont typeface="+mj-lt"/>
              <a:buAutoNum type="arabicParenR"/>
            </a:pPr>
            <a:r>
              <a:rPr lang="en-US" dirty="0" smtClean="0">
                <a:solidFill>
                  <a:srgbClr val="FFFFFF"/>
                </a:solidFill>
                <a:effectLst/>
                <a:latin typeface="Comic Sans MS" pitchFamily="66" charset="0"/>
                <a:cs typeface="Arial" pitchFamily="34" charset="0"/>
              </a:rPr>
              <a:t>Decision model considers fire </a:t>
            </a:r>
            <a:r>
              <a:rPr lang="en-US" dirty="0">
                <a:solidFill>
                  <a:srgbClr val="FFFFFF"/>
                </a:solidFill>
                <a:effectLst/>
                <a:latin typeface="Comic Sans MS" pitchFamily="66" charset="0"/>
                <a:cs typeface="Arial" pitchFamily="34" charset="0"/>
              </a:rPr>
              <a:t>danger conditions in the context of </a:t>
            </a:r>
            <a:r>
              <a:rPr lang="en-US" dirty="0" smtClean="0">
                <a:solidFill>
                  <a:srgbClr val="FFFFFF"/>
                </a:solidFill>
                <a:effectLst/>
                <a:latin typeface="Comic Sans MS" pitchFamily="66" charset="0"/>
                <a:cs typeface="Arial" pitchFamily="34" charset="0"/>
              </a:rPr>
              <a:t>other values/conditions to determine fuel treatment priorities for watersheds.</a:t>
            </a:r>
          </a:p>
        </p:txBody>
      </p:sp>
      <p:sp>
        <p:nvSpPr>
          <p:cNvPr id="6148" name="Rectangle 4"/>
          <p:cNvSpPr>
            <a:spLocks noChangeArrowheads="1"/>
          </p:cNvSpPr>
          <p:nvPr/>
        </p:nvSpPr>
        <p:spPr bwMode="auto">
          <a:xfrm>
            <a:off x="2811453" y="170715"/>
            <a:ext cx="3079383" cy="609600"/>
          </a:xfrm>
          <a:prstGeom prst="rect">
            <a:avLst/>
          </a:prstGeom>
          <a:noFill/>
          <a:ln w="3175">
            <a:noFill/>
            <a:miter lim="800000"/>
            <a:headEnd/>
            <a:tailEnd/>
          </a:ln>
        </p:spPr>
        <p:txBody>
          <a:bodyPr lIns="92075" tIns="46038" rIns="92075" bIns="46038"/>
          <a:lstStyle/>
          <a:p>
            <a:pPr marL="609600" indent="-609600">
              <a:spcBef>
                <a:spcPct val="20000"/>
              </a:spcBef>
              <a:buSzPct val="75000"/>
              <a:buFont typeface="Wingdings" pitchFamily="2" charset="2"/>
              <a:buNone/>
            </a:pPr>
            <a:r>
              <a:rPr lang="en-US" sz="3000" dirty="0" smtClean="0">
                <a:solidFill>
                  <a:srgbClr val="FFFF99"/>
                </a:solidFill>
                <a:effectLst/>
                <a:latin typeface="Comic Sans MS" pitchFamily="66" charset="0"/>
                <a:cs typeface="Arial" pitchFamily="34" charset="0"/>
              </a:rPr>
              <a:t>Outline</a:t>
            </a:r>
            <a:endParaRPr lang="en-US" sz="3000" dirty="0">
              <a:solidFill>
                <a:srgbClr val="FFFF99"/>
              </a:solidFill>
              <a:effectLst/>
              <a:latin typeface="Comic Sans MS" pitchFamily="66"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075" name="Group 1074"/>
          <p:cNvGrpSpPr/>
          <p:nvPr/>
        </p:nvGrpSpPr>
        <p:grpSpPr>
          <a:xfrm>
            <a:off x="0" y="60960"/>
            <a:ext cx="8893174" cy="6508175"/>
            <a:chOff x="0" y="60960"/>
            <a:chExt cx="8893174" cy="6508175"/>
          </a:xfrm>
        </p:grpSpPr>
        <p:sp>
          <p:nvSpPr>
            <p:cNvPr id="3" name="Rectangle 2"/>
            <p:cNvSpPr/>
            <p:nvPr/>
          </p:nvSpPr>
          <p:spPr>
            <a:xfrm>
              <a:off x="0" y="710054"/>
              <a:ext cx="8893174" cy="5859081"/>
            </a:xfrm>
            <a:prstGeom prst="rect">
              <a:avLst/>
            </a:prstGeom>
            <a:ln w="9525" cap="flat" cmpd="sng" algn="ctr">
              <a:noFill/>
              <a:prstDash val="solid"/>
              <a:round/>
              <a:headEnd type="none" w="med" len="med"/>
              <a:tailEnd type="none" w="med" len="med"/>
            </a:ln>
          </p:spPr>
        </p:sp>
        <p:sp>
          <p:nvSpPr>
            <p:cNvPr id="5" name="Freeform 4"/>
            <p:cNvSpPr/>
            <p:nvPr/>
          </p:nvSpPr>
          <p:spPr>
            <a:xfrm>
              <a:off x="7519980" y="5225917"/>
              <a:ext cx="251668" cy="1181072"/>
            </a:xfrm>
            <a:custGeom>
              <a:avLst/>
              <a:gdLst/>
              <a:ahLst/>
              <a:cxnLst/>
              <a:rect l="0" t="0" r="0" b="0"/>
              <a:pathLst>
                <a:path>
                  <a:moveTo>
                    <a:pt x="0" y="0"/>
                  </a:moveTo>
                  <a:lnTo>
                    <a:pt x="0" y="1181072"/>
                  </a:lnTo>
                  <a:lnTo>
                    <a:pt x="251668" y="1181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7519980" y="5225917"/>
              <a:ext cx="251668" cy="743116"/>
            </a:xfrm>
            <a:custGeom>
              <a:avLst/>
              <a:gdLst/>
              <a:ahLst/>
              <a:cxnLst/>
              <a:rect l="0" t="0" r="0" b="0"/>
              <a:pathLst>
                <a:path>
                  <a:moveTo>
                    <a:pt x="0" y="0"/>
                  </a:moveTo>
                  <a:lnTo>
                    <a:pt x="0" y="743116"/>
                  </a:lnTo>
                  <a:lnTo>
                    <a:pt x="251668" y="74311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7519980" y="5225917"/>
              <a:ext cx="262683" cy="334632"/>
            </a:xfrm>
            <a:custGeom>
              <a:avLst/>
              <a:gdLst/>
              <a:ahLst/>
              <a:cxnLst/>
              <a:rect l="0" t="0" r="0" b="0"/>
              <a:pathLst>
                <a:path>
                  <a:moveTo>
                    <a:pt x="0" y="0"/>
                  </a:moveTo>
                  <a:lnTo>
                    <a:pt x="0" y="334632"/>
                  </a:lnTo>
                  <a:lnTo>
                    <a:pt x="262683" y="3346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7117041" y="1610977"/>
              <a:ext cx="321068" cy="3439548"/>
            </a:xfrm>
            <a:custGeom>
              <a:avLst/>
              <a:gdLst/>
              <a:ahLst/>
              <a:cxnLst/>
              <a:rect l="0" t="0" r="0" b="0"/>
              <a:pathLst>
                <a:path>
                  <a:moveTo>
                    <a:pt x="0" y="0"/>
                  </a:moveTo>
                  <a:lnTo>
                    <a:pt x="0" y="3439548"/>
                  </a:lnTo>
                  <a:lnTo>
                    <a:pt x="321068" y="34395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7566494" y="3657293"/>
              <a:ext cx="258959" cy="828577"/>
            </a:xfrm>
            <a:custGeom>
              <a:avLst/>
              <a:gdLst/>
              <a:ahLst/>
              <a:cxnLst/>
              <a:rect l="0" t="0" r="0" b="0"/>
              <a:pathLst>
                <a:path>
                  <a:moveTo>
                    <a:pt x="0" y="0"/>
                  </a:moveTo>
                  <a:lnTo>
                    <a:pt x="0" y="828577"/>
                  </a:lnTo>
                  <a:lnTo>
                    <a:pt x="258959" y="8285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7566494" y="3657293"/>
              <a:ext cx="244254" cy="322719"/>
            </a:xfrm>
            <a:custGeom>
              <a:avLst/>
              <a:gdLst/>
              <a:ahLst/>
              <a:cxnLst/>
              <a:rect l="0" t="0" r="0" b="0"/>
              <a:pathLst>
                <a:path>
                  <a:moveTo>
                    <a:pt x="0" y="0"/>
                  </a:moveTo>
                  <a:lnTo>
                    <a:pt x="0" y="322719"/>
                  </a:lnTo>
                  <a:lnTo>
                    <a:pt x="244254" y="32271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7117041" y="1610977"/>
              <a:ext cx="321068" cy="1876212"/>
            </a:xfrm>
            <a:custGeom>
              <a:avLst/>
              <a:gdLst/>
              <a:ahLst/>
              <a:cxnLst/>
              <a:rect l="0" t="0" r="0" b="0"/>
              <a:pathLst>
                <a:path>
                  <a:moveTo>
                    <a:pt x="0" y="0"/>
                  </a:moveTo>
                  <a:lnTo>
                    <a:pt x="0" y="1876212"/>
                  </a:lnTo>
                  <a:lnTo>
                    <a:pt x="321068" y="18762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7519980" y="2173537"/>
              <a:ext cx="262683" cy="820830"/>
            </a:xfrm>
            <a:custGeom>
              <a:avLst/>
              <a:gdLst/>
              <a:ahLst/>
              <a:cxnLst/>
              <a:rect l="0" t="0" r="0" b="0"/>
              <a:pathLst>
                <a:path>
                  <a:moveTo>
                    <a:pt x="0" y="0"/>
                  </a:moveTo>
                  <a:lnTo>
                    <a:pt x="0" y="820830"/>
                  </a:lnTo>
                  <a:lnTo>
                    <a:pt x="262683" y="82083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7519980" y="2173537"/>
              <a:ext cx="262683" cy="328791"/>
            </a:xfrm>
            <a:custGeom>
              <a:avLst/>
              <a:gdLst/>
              <a:ahLst/>
              <a:cxnLst/>
              <a:rect l="0" t="0" r="0" b="0"/>
              <a:pathLst>
                <a:path>
                  <a:moveTo>
                    <a:pt x="0" y="0"/>
                  </a:moveTo>
                  <a:lnTo>
                    <a:pt x="0" y="328791"/>
                  </a:lnTo>
                  <a:lnTo>
                    <a:pt x="262683" y="32879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7117041" y="1610977"/>
              <a:ext cx="321068" cy="387168"/>
            </a:xfrm>
            <a:custGeom>
              <a:avLst/>
              <a:gdLst/>
              <a:ahLst/>
              <a:cxnLst/>
              <a:rect l="0" t="0" r="0" b="0"/>
              <a:pathLst>
                <a:path>
                  <a:moveTo>
                    <a:pt x="0" y="0"/>
                  </a:moveTo>
                  <a:lnTo>
                    <a:pt x="0" y="387168"/>
                  </a:lnTo>
                  <a:lnTo>
                    <a:pt x="321068" y="38716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446587" y="1109180"/>
              <a:ext cx="3390907" cy="139148"/>
            </a:xfrm>
            <a:custGeom>
              <a:avLst/>
              <a:gdLst/>
              <a:ahLst/>
              <a:cxnLst/>
              <a:rect l="0" t="0" r="0" b="0"/>
              <a:pathLst>
                <a:path>
                  <a:moveTo>
                    <a:pt x="0" y="0"/>
                  </a:moveTo>
                  <a:lnTo>
                    <a:pt x="0" y="65483"/>
                  </a:lnTo>
                  <a:lnTo>
                    <a:pt x="3390907" y="65483"/>
                  </a:lnTo>
                  <a:lnTo>
                    <a:pt x="3390907" y="13914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880564" y="1649195"/>
              <a:ext cx="163338" cy="430704"/>
            </a:xfrm>
            <a:custGeom>
              <a:avLst/>
              <a:gdLst/>
              <a:ahLst/>
              <a:cxnLst/>
              <a:rect l="0" t="0" r="0" b="0"/>
              <a:pathLst>
                <a:path>
                  <a:moveTo>
                    <a:pt x="0" y="0"/>
                  </a:moveTo>
                  <a:lnTo>
                    <a:pt x="0" y="430704"/>
                  </a:lnTo>
                  <a:lnTo>
                    <a:pt x="163338" y="4307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446587" y="1109180"/>
              <a:ext cx="1018166" cy="142526"/>
            </a:xfrm>
            <a:custGeom>
              <a:avLst/>
              <a:gdLst/>
              <a:ahLst/>
              <a:cxnLst/>
              <a:rect l="0" t="0" r="0" b="0"/>
              <a:pathLst>
                <a:path>
                  <a:moveTo>
                    <a:pt x="0" y="0"/>
                  </a:moveTo>
                  <a:lnTo>
                    <a:pt x="0" y="68862"/>
                  </a:lnTo>
                  <a:lnTo>
                    <a:pt x="1018166" y="68862"/>
                  </a:lnTo>
                  <a:lnTo>
                    <a:pt x="1018166" y="1425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2351670" y="1649195"/>
              <a:ext cx="251876" cy="973411"/>
            </a:xfrm>
            <a:custGeom>
              <a:avLst/>
              <a:gdLst/>
              <a:ahLst/>
              <a:cxnLst/>
              <a:rect l="0" t="0" r="0" b="0"/>
              <a:pathLst>
                <a:path>
                  <a:moveTo>
                    <a:pt x="0" y="0"/>
                  </a:moveTo>
                  <a:lnTo>
                    <a:pt x="0" y="973411"/>
                  </a:lnTo>
                  <a:lnTo>
                    <a:pt x="251876" y="9734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351670" y="1649195"/>
              <a:ext cx="251876" cy="411939"/>
            </a:xfrm>
            <a:custGeom>
              <a:avLst/>
              <a:gdLst/>
              <a:ahLst/>
              <a:cxnLst/>
              <a:rect l="0" t="0" r="0" b="0"/>
              <a:pathLst>
                <a:path>
                  <a:moveTo>
                    <a:pt x="0" y="0"/>
                  </a:moveTo>
                  <a:lnTo>
                    <a:pt x="0" y="411939"/>
                  </a:lnTo>
                  <a:lnTo>
                    <a:pt x="251876" y="41193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2935860" y="1109180"/>
              <a:ext cx="1510726" cy="142526"/>
            </a:xfrm>
            <a:custGeom>
              <a:avLst/>
              <a:gdLst/>
              <a:ahLst/>
              <a:cxnLst/>
              <a:rect l="0" t="0" r="0" b="0"/>
              <a:pathLst>
                <a:path>
                  <a:moveTo>
                    <a:pt x="1510726" y="0"/>
                  </a:moveTo>
                  <a:lnTo>
                    <a:pt x="1510726" y="68862"/>
                  </a:lnTo>
                  <a:lnTo>
                    <a:pt x="0" y="68862"/>
                  </a:lnTo>
                  <a:lnTo>
                    <a:pt x="0" y="1425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775407" y="3332858"/>
              <a:ext cx="241444" cy="890890"/>
            </a:xfrm>
            <a:custGeom>
              <a:avLst/>
              <a:gdLst/>
              <a:ahLst/>
              <a:cxnLst/>
              <a:rect l="0" t="0" r="0" b="0"/>
              <a:pathLst>
                <a:path>
                  <a:moveTo>
                    <a:pt x="0" y="0"/>
                  </a:moveTo>
                  <a:lnTo>
                    <a:pt x="0" y="890890"/>
                  </a:lnTo>
                  <a:lnTo>
                    <a:pt x="241444" y="8908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775407" y="3332858"/>
              <a:ext cx="241444" cy="346072"/>
            </a:xfrm>
            <a:custGeom>
              <a:avLst/>
              <a:gdLst/>
              <a:ahLst/>
              <a:cxnLst/>
              <a:rect l="0" t="0" r="0" b="0"/>
              <a:pathLst>
                <a:path>
                  <a:moveTo>
                    <a:pt x="0" y="0"/>
                  </a:moveTo>
                  <a:lnTo>
                    <a:pt x="0" y="346072"/>
                  </a:lnTo>
                  <a:lnTo>
                    <a:pt x="241444" y="346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05395" y="1649195"/>
              <a:ext cx="209048" cy="1484918"/>
            </a:xfrm>
            <a:custGeom>
              <a:avLst/>
              <a:gdLst/>
              <a:ahLst/>
              <a:cxnLst/>
              <a:rect l="0" t="0" r="0" b="0"/>
              <a:pathLst>
                <a:path>
                  <a:moveTo>
                    <a:pt x="0" y="0"/>
                  </a:moveTo>
                  <a:lnTo>
                    <a:pt x="0" y="1484918"/>
                  </a:lnTo>
                  <a:lnTo>
                    <a:pt x="209048" y="14849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760491" y="2243223"/>
              <a:ext cx="219071" cy="346072"/>
            </a:xfrm>
            <a:custGeom>
              <a:avLst/>
              <a:gdLst/>
              <a:ahLst/>
              <a:cxnLst/>
              <a:rect l="0" t="0" r="0" b="0"/>
              <a:pathLst>
                <a:path>
                  <a:moveTo>
                    <a:pt x="0" y="0"/>
                  </a:moveTo>
                  <a:lnTo>
                    <a:pt x="0" y="346072"/>
                  </a:lnTo>
                  <a:lnTo>
                    <a:pt x="219071" y="346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405395" y="1649195"/>
              <a:ext cx="209048" cy="395284"/>
            </a:xfrm>
            <a:custGeom>
              <a:avLst/>
              <a:gdLst/>
              <a:ahLst/>
              <a:cxnLst/>
              <a:rect l="0" t="0" r="0" b="0"/>
              <a:pathLst>
                <a:path>
                  <a:moveTo>
                    <a:pt x="0" y="0"/>
                  </a:moveTo>
                  <a:lnTo>
                    <a:pt x="0" y="395284"/>
                  </a:lnTo>
                  <a:lnTo>
                    <a:pt x="209048" y="3952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962858" y="1109180"/>
              <a:ext cx="3483728" cy="142526"/>
            </a:xfrm>
            <a:custGeom>
              <a:avLst/>
              <a:gdLst/>
              <a:ahLst/>
              <a:cxnLst/>
              <a:rect l="0" t="0" r="0" b="0"/>
              <a:pathLst>
                <a:path>
                  <a:moveTo>
                    <a:pt x="3483728" y="0"/>
                  </a:moveTo>
                  <a:lnTo>
                    <a:pt x="3483728" y="68862"/>
                  </a:lnTo>
                  <a:lnTo>
                    <a:pt x="0" y="68862"/>
                  </a:lnTo>
                  <a:lnTo>
                    <a:pt x="0" y="1425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3716349" y="711691"/>
              <a:ext cx="1460474" cy="397488"/>
            </a:xfrm>
            <a:custGeom>
              <a:avLst/>
              <a:gdLst>
                <a:gd name="connsiteX0" fmla="*/ 0 w 1460474"/>
                <a:gd name="connsiteY0" fmla="*/ 0 h 397488"/>
                <a:gd name="connsiteX1" fmla="*/ 1460474 w 1460474"/>
                <a:gd name="connsiteY1" fmla="*/ 0 h 397488"/>
                <a:gd name="connsiteX2" fmla="*/ 1460474 w 1460474"/>
                <a:gd name="connsiteY2" fmla="*/ 397488 h 397488"/>
                <a:gd name="connsiteX3" fmla="*/ 0 w 1460474"/>
                <a:gd name="connsiteY3" fmla="*/ 397488 h 397488"/>
                <a:gd name="connsiteX4" fmla="*/ 0 w 1460474"/>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474" h="397488">
                  <a:moveTo>
                    <a:pt x="0" y="0"/>
                  </a:moveTo>
                  <a:lnTo>
                    <a:pt x="1460474" y="0"/>
                  </a:lnTo>
                  <a:lnTo>
                    <a:pt x="1460474" y="397488"/>
                  </a:lnTo>
                  <a:lnTo>
                    <a:pt x="0" y="397488"/>
                  </a:lnTo>
                  <a:lnTo>
                    <a:pt x="0" y="0"/>
                  </a:lnTo>
                  <a:close/>
                </a:path>
              </a:pathLst>
            </a:custGeom>
            <a:no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rgbClr val="FFFFFF"/>
                  </a:solidFill>
                  <a:effectLst/>
                  <a:latin typeface="Comic Sans MS" pitchFamily="66" charset="0"/>
                  <a:cs typeface="Arial" pitchFamily="34" charset="0"/>
                </a:rPr>
                <a:t>Fire danger</a:t>
              </a:r>
            </a:p>
          </p:txBody>
        </p:sp>
        <p:sp>
          <p:nvSpPr>
            <p:cNvPr id="28" name="Freeform 27"/>
            <p:cNvSpPr/>
            <p:nvPr/>
          </p:nvSpPr>
          <p:spPr>
            <a:xfrm>
              <a:off x="266030" y="1251706"/>
              <a:ext cx="1393657" cy="397488"/>
            </a:xfrm>
            <a:custGeom>
              <a:avLst/>
              <a:gdLst>
                <a:gd name="connsiteX0" fmla="*/ 0 w 1393657"/>
                <a:gd name="connsiteY0" fmla="*/ 0 h 397488"/>
                <a:gd name="connsiteX1" fmla="*/ 1393657 w 1393657"/>
                <a:gd name="connsiteY1" fmla="*/ 0 h 397488"/>
                <a:gd name="connsiteX2" fmla="*/ 1393657 w 1393657"/>
                <a:gd name="connsiteY2" fmla="*/ 397488 h 397488"/>
                <a:gd name="connsiteX3" fmla="*/ 0 w 1393657"/>
                <a:gd name="connsiteY3" fmla="*/ 397488 h 397488"/>
                <a:gd name="connsiteX4" fmla="*/ 0 w 1393657"/>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657" h="397488">
                  <a:moveTo>
                    <a:pt x="0" y="0"/>
                  </a:moveTo>
                  <a:lnTo>
                    <a:pt x="1393657" y="0"/>
                  </a:lnTo>
                  <a:lnTo>
                    <a:pt x="1393657" y="397488"/>
                  </a:lnTo>
                  <a:lnTo>
                    <a:pt x="0" y="397488"/>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Fire hazard</a:t>
              </a:r>
            </a:p>
          </p:txBody>
        </p:sp>
        <p:sp>
          <p:nvSpPr>
            <p:cNvPr id="29" name="Freeform 28"/>
            <p:cNvSpPr/>
            <p:nvPr/>
          </p:nvSpPr>
          <p:spPr>
            <a:xfrm>
              <a:off x="614444" y="1845735"/>
              <a:ext cx="1460474" cy="397488"/>
            </a:xfrm>
            <a:custGeom>
              <a:avLst/>
              <a:gdLst>
                <a:gd name="connsiteX0" fmla="*/ 0 w 1460474"/>
                <a:gd name="connsiteY0" fmla="*/ 0 h 397488"/>
                <a:gd name="connsiteX1" fmla="*/ 1460474 w 1460474"/>
                <a:gd name="connsiteY1" fmla="*/ 0 h 397488"/>
                <a:gd name="connsiteX2" fmla="*/ 1460474 w 1460474"/>
                <a:gd name="connsiteY2" fmla="*/ 397488 h 397488"/>
                <a:gd name="connsiteX3" fmla="*/ 0 w 1460474"/>
                <a:gd name="connsiteY3" fmla="*/ 397488 h 397488"/>
                <a:gd name="connsiteX4" fmla="*/ 0 w 1460474"/>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474" h="397488">
                  <a:moveTo>
                    <a:pt x="0" y="0"/>
                  </a:moveTo>
                  <a:lnTo>
                    <a:pt x="1460474" y="0"/>
                  </a:lnTo>
                  <a:lnTo>
                    <a:pt x="1460474" y="397488"/>
                  </a:lnTo>
                  <a:lnTo>
                    <a:pt x="0" y="397488"/>
                  </a:lnTo>
                  <a:lnTo>
                    <a:pt x="0" y="0"/>
                  </a:lnTo>
                  <a:close/>
                </a:path>
              </a:pathLst>
            </a:custGeom>
            <a:noFill/>
            <a:ln>
              <a:solidFill>
                <a:srgbClr val="0033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spc="0" normalizeH="0" baseline="0" dirty="0" smtClean="0">
                  <a:ln w="12700">
                    <a:noFill/>
                    <a:prstDash val="solid"/>
                  </a:ln>
                  <a:solidFill>
                    <a:srgbClr val="FFFFFF"/>
                  </a:solidFill>
                  <a:effectLst/>
                  <a:latin typeface="Comic Sans MS" pitchFamily="66" charset="0"/>
                  <a:cs typeface="Arial" pitchFamily="34" charset="0"/>
                </a:rPr>
                <a:t>Surface fuels</a:t>
              </a:r>
            </a:p>
          </p:txBody>
        </p:sp>
        <p:sp>
          <p:nvSpPr>
            <p:cNvPr id="30" name="Freeform 29"/>
            <p:cNvSpPr/>
            <p:nvPr/>
          </p:nvSpPr>
          <p:spPr>
            <a:xfrm>
              <a:off x="979562" y="2390552"/>
              <a:ext cx="670358" cy="397488"/>
            </a:xfrm>
            <a:custGeom>
              <a:avLst/>
              <a:gdLst>
                <a:gd name="connsiteX0" fmla="*/ 0 w 670358"/>
                <a:gd name="connsiteY0" fmla="*/ 0 h 397488"/>
                <a:gd name="connsiteX1" fmla="*/ 670358 w 670358"/>
                <a:gd name="connsiteY1" fmla="*/ 0 h 397488"/>
                <a:gd name="connsiteX2" fmla="*/ 670358 w 670358"/>
                <a:gd name="connsiteY2" fmla="*/ 397488 h 397488"/>
                <a:gd name="connsiteX3" fmla="*/ 0 w 670358"/>
                <a:gd name="connsiteY3" fmla="*/ 397488 h 397488"/>
                <a:gd name="connsiteX4" fmla="*/ 0 w 670358"/>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358" h="397488">
                  <a:moveTo>
                    <a:pt x="0" y="0"/>
                  </a:moveTo>
                  <a:lnTo>
                    <a:pt x="670358" y="0"/>
                  </a:lnTo>
                  <a:lnTo>
                    <a:pt x="670358" y="397488"/>
                  </a:lnTo>
                  <a:lnTo>
                    <a:pt x="0" y="39748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FBFM</a:t>
              </a:r>
            </a:p>
          </p:txBody>
        </p:sp>
        <p:sp>
          <p:nvSpPr>
            <p:cNvPr id="31" name="Freeform 30"/>
            <p:cNvSpPr/>
            <p:nvPr/>
          </p:nvSpPr>
          <p:spPr>
            <a:xfrm>
              <a:off x="614444" y="2935369"/>
              <a:ext cx="1609626" cy="397488"/>
            </a:xfrm>
            <a:custGeom>
              <a:avLst/>
              <a:gdLst>
                <a:gd name="connsiteX0" fmla="*/ 0 w 1609626"/>
                <a:gd name="connsiteY0" fmla="*/ 0 h 397488"/>
                <a:gd name="connsiteX1" fmla="*/ 1609626 w 1609626"/>
                <a:gd name="connsiteY1" fmla="*/ 0 h 397488"/>
                <a:gd name="connsiteX2" fmla="*/ 1609626 w 1609626"/>
                <a:gd name="connsiteY2" fmla="*/ 397488 h 397488"/>
                <a:gd name="connsiteX3" fmla="*/ 0 w 1609626"/>
                <a:gd name="connsiteY3" fmla="*/ 397488 h 397488"/>
                <a:gd name="connsiteX4" fmla="*/ 0 w 1609626"/>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26" h="397488">
                  <a:moveTo>
                    <a:pt x="0" y="0"/>
                  </a:moveTo>
                  <a:lnTo>
                    <a:pt x="1609626" y="0"/>
                  </a:lnTo>
                  <a:lnTo>
                    <a:pt x="1609626" y="397488"/>
                  </a:lnTo>
                  <a:lnTo>
                    <a:pt x="0" y="397488"/>
                  </a:lnTo>
                  <a:lnTo>
                    <a:pt x="0" y="0"/>
                  </a:lnTo>
                  <a:close/>
                </a:path>
              </a:pathLst>
            </a:custGeom>
            <a:noFill/>
            <a:ln>
              <a:solidFill>
                <a:srgbClr val="0033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spc="0" normalizeH="0" baseline="0" dirty="0" smtClean="0">
                  <a:ln w="12700">
                    <a:noFill/>
                    <a:prstDash val="solid"/>
                  </a:ln>
                  <a:solidFill>
                    <a:srgbClr val="FFFFFF"/>
                  </a:solidFill>
                  <a:effectLst/>
                  <a:latin typeface="Comic Sans MS" pitchFamily="66" charset="0"/>
                  <a:cs typeface="Arial" pitchFamily="34" charset="0"/>
                </a:rPr>
                <a:t>Canopy fuels</a:t>
              </a:r>
            </a:p>
          </p:txBody>
        </p:sp>
        <p:sp>
          <p:nvSpPr>
            <p:cNvPr id="1056" name="Freeform 1055"/>
            <p:cNvSpPr/>
            <p:nvPr/>
          </p:nvSpPr>
          <p:spPr>
            <a:xfrm>
              <a:off x="1016851" y="3480186"/>
              <a:ext cx="661126" cy="397488"/>
            </a:xfrm>
            <a:custGeom>
              <a:avLst/>
              <a:gdLst>
                <a:gd name="connsiteX0" fmla="*/ 0 w 661126"/>
                <a:gd name="connsiteY0" fmla="*/ 0 h 397488"/>
                <a:gd name="connsiteX1" fmla="*/ 661126 w 661126"/>
                <a:gd name="connsiteY1" fmla="*/ 0 h 397488"/>
                <a:gd name="connsiteX2" fmla="*/ 661126 w 661126"/>
                <a:gd name="connsiteY2" fmla="*/ 397488 h 397488"/>
                <a:gd name="connsiteX3" fmla="*/ 0 w 661126"/>
                <a:gd name="connsiteY3" fmla="*/ 397488 h 397488"/>
                <a:gd name="connsiteX4" fmla="*/ 0 w 661126"/>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26" h="397488">
                  <a:moveTo>
                    <a:pt x="0" y="0"/>
                  </a:moveTo>
                  <a:lnTo>
                    <a:pt x="661126" y="0"/>
                  </a:lnTo>
                  <a:lnTo>
                    <a:pt x="661126" y="397488"/>
                  </a:lnTo>
                  <a:lnTo>
                    <a:pt x="0" y="39748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CBD</a:t>
              </a:r>
            </a:p>
          </p:txBody>
        </p:sp>
        <p:sp>
          <p:nvSpPr>
            <p:cNvPr id="1057" name="Freeform 1056"/>
            <p:cNvSpPr/>
            <p:nvPr/>
          </p:nvSpPr>
          <p:spPr>
            <a:xfrm>
              <a:off x="1016851" y="4025004"/>
              <a:ext cx="661126" cy="397488"/>
            </a:xfrm>
            <a:custGeom>
              <a:avLst/>
              <a:gdLst>
                <a:gd name="connsiteX0" fmla="*/ 0 w 661126"/>
                <a:gd name="connsiteY0" fmla="*/ 0 h 397488"/>
                <a:gd name="connsiteX1" fmla="*/ 661126 w 661126"/>
                <a:gd name="connsiteY1" fmla="*/ 0 h 397488"/>
                <a:gd name="connsiteX2" fmla="*/ 661126 w 661126"/>
                <a:gd name="connsiteY2" fmla="*/ 397488 h 397488"/>
                <a:gd name="connsiteX3" fmla="*/ 0 w 661126"/>
                <a:gd name="connsiteY3" fmla="*/ 397488 h 397488"/>
                <a:gd name="connsiteX4" fmla="*/ 0 w 661126"/>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26" h="397488">
                  <a:moveTo>
                    <a:pt x="0" y="0"/>
                  </a:moveTo>
                  <a:lnTo>
                    <a:pt x="661126" y="0"/>
                  </a:lnTo>
                  <a:lnTo>
                    <a:pt x="661126" y="397488"/>
                  </a:lnTo>
                  <a:lnTo>
                    <a:pt x="0" y="39748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CBH</a:t>
              </a:r>
            </a:p>
          </p:txBody>
        </p:sp>
        <p:sp>
          <p:nvSpPr>
            <p:cNvPr id="1058" name="Freeform 1057"/>
            <p:cNvSpPr/>
            <p:nvPr/>
          </p:nvSpPr>
          <p:spPr>
            <a:xfrm>
              <a:off x="2205623" y="1251706"/>
              <a:ext cx="1460474" cy="397488"/>
            </a:xfrm>
            <a:custGeom>
              <a:avLst/>
              <a:gdLst>
                <a:gd name="connsiteX0" fmla="*/ 0 w 1460474"/>
                <a:gd name="connsiteY0" fmla="*/ 0 h 397488"/>
                <a:gd name="connsiteX1" fmla="*/ 1460474 w 1460474"/>
                <a:gd name="connsiteY1" fmla="*/ 0 h 397488"/>
                <a:gd name="connsiteX2" fmla="*/ 1460474 w 1460474"/>
                <a:gd name="connsiteY2" fmla="*/ 397488 h 397488"/>
                <a:gd name="connsiteX3" fmla="*/ 0 w 1460474"/>
                <a:gd name="connsiteY3" fmla="*/ 397488 h 397488"/>
                <a:gd name="connsiteX4" fmla="*/ 0 w 1460474"/>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474" h="397488">
                  <a:moveTo>
                    <a:pt x="0" y="0"/>
                  </a:moveTo>
                  <a:lnTo>
                    <a:pt x="1460474" y="0"/>
                  </a:lnTo>
                  <a:lnTo>
                    <a:pt x="1460474" y="397488"/>
                  </a:lnTo>
                  <a:lnTo>
                    <a:pt x="0" y="397488"/>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Fire behavior (FIREHARM)</a:t>
              </a:r>
            </a:p>
          </p:txBody>
        </p:sp>
        <p:sp>
          <p:nvSpPr>
            <p:cNvPr id="1059" name="Freeform 1058"/>
            <p:cNvSpPr/>
            <p:nvPr/>
          </p:nvSpPr>
          <p:spPr>
            <a:xfrm>
              <a:off x="2603547" y="1845735"/>
              <a:ext cx="1801006" cy="430798"/>
            </a:xfrm>
            <a:custGeom>
              <a:avLst/>
              <a:gdLst>
                <a:gd name="connsiteX0" fmla="*/ 0 w 1801006"/>
                <a:gd name="connsiteY0" fmla="*/ 0 h 430798"/>
                <a:gd name="connsiteX1" fmla="*/ 1801006 w 1801006"/>
                <a:gd name="connsiteY1" fmla="*/ 0 h 430798"/>
                <a:gd name="connsiteX2" fmla="*/ 1801006 w 1801006"/>
                <a:gd name="connsiteY2" fmla="*/ 430798 h 430798"/>
                <a:gd name="connsiteX3" fmla="*/ 0 w 1801006"/>
                <a:gd name="connsiteY3" fmla="*/ 430798 h 430798"/>
                <a:gd name="connsiteX4" fmla="*/ 0 w 1801006"/>
                <a:gd name="connsiteY4" fmla="*/ 0 h 43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06" h="430798">
                  <a:moveTo>
                    <a:pt x="0" y="0"/>
                  </a:moveTo>
                  <a:lnTo>
                    <a:pt x="1801006" y="0"/>
                  </a:lnTo>
                  <a:lnTo>
                    <a:pt x="1801006" y="430798"/>
                  </a:lnTo>
                  <a:lnTo>
                    <a:pt x="0" y="43079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Crown fire potential</a:t>
              </a:r>
            </a:p>
          </p:txBody>
        </p:sp>
        <p:sp>
          <p:nvSpPr>
            <p:cNvPr id="1060" name="Freeform 1059"/>
            <p:cNvSpPr/>
            <p:nvPr/>
          </p:nvSpPr>
          <p:spPr>
            <a:xfrm>
              <a:off x="2603547" y="2423862"/>
              <a:ext cx="1211453" cy="397488"/>
            </a:xfrm>
            <a:custGeom>
              <a:avLst/>
              <a:gdLst>
                <a:gd name="connsiteX0" fmla="*/ 0 w 1211453"/>
                <a:gd name="connsiteY0" fmla="*/ 0 h 397488"/>
                <a:gd name="connsiteX1" fmla="*/ 1211453 w 1211453"/>
                <a:gd name="connsiteY1" fmla="*/ 0 h 397488"/>
                <a:gd name="connsiteX2" fmla="*/ 1211453 w 1211453"/>
                <a:gd name="connsiteY2" fmla="*/ 397488 h 397488"/>
                <a:gd name="connsiteX3" fmla="*/ 0 w 1211453"/>
                <a:gd name="connsiteY3" fmla="*/ 397488 h 397488"/>
                <a:gd name="connsiteX4" fmla="*/ 0 w 1211453"/>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53" h="397488">
                  <a:moveTo>
                    <a:pt x="0" y="0"/>
                  </a:moveTo>
                  <a:lnTo>
                    <a:pt x="1211453" y="0"/>
                  </a:lnTo>
                  <a:lnTo>
                    <a:pt x="1211453" y="397488"/>
                  </a:lnTo>
                  <a:lnTo>
                    <a:pt x="0" y="39748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Flame length</a:t>
              </a:r>
            </a:p>
          </p:txBody>
        </p:sp>
        <p:sp>
          <p:nvSpPr>
            <p:cNvPr id="1061" name="Freeform 1060"/>
            <p:cNvSpPr/>
            <p:nvPr/>
          </p:nvSpPr>
          <p:spPr>
            <a:xfrm>
              <a:off x="4734516" y="1251706"/>
              <a:ext cx="1460474" cy="397488"/>
            </a:xfrm>
            <a:custGeom>
              <a:avLst/>
              <a:gdLst>
                <a:gd name="connsiteX0" fmla="*/ 0 w 1460474"/>
                <a:gd name="connsiteY0" fmla="*/ 0 h 397488"/>
                <a:gd name="connsiteX1" fmla="*/ 1460474 w 1460474"/>
                <a:gd name="connsiteY1" fmla="*/ 0 h 397488"/>
                <a:gd name="connsiteX2" fmla="*/ 1460474 w 1460474"/>
                <a:gd name="connsiteY2" fmla="*/ 397488 h 397488"/>
                <a:gd name="connsiteX3" fmla="*/ 0 w 1460474"/>
                <a:gd name="connsiteY3" fmla="*/ 397488 h 397488"/>
                <a:gd name="connsiteX4" fmla="*/ 0 w 1460474"/>
                <a:gd name="connsiteY4" fmla="*/ 0 h 39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474" h="397488">
                  <a:moveTo>
                    <a:pt x="0" y="0"/>
                  </a:moveTo>
                  <a:lnTo>
                    <a:pt x="1460474" y="0"/>
                  </a:lnTo>
                  <a:lnTo>
                    <a:pt x="1460474" y="397488"/>
                  </a:lnTo>
                  <a:lnTo>
                    <a:pt x="0" y="397488"/>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Ignition risk</a:t>
              </a:r>
            </a:p>
          </p:txBody>
        </p:sp>
        <p:sp>
          <p:nvSpPr>
            <p:cNvPr id="1062" name="Freeform 1061"/>
            <p:cNvSpPr/>
            <p:nvPr/>
          </p:nvSpPr>
          <p:spPr>
            <a:xfrm>
              <a:off x="5043903" y="1861780"/>
              <a:ext cx="1661640" cy="436239"/>
            </a:xfrm>
            <a:custGeom>
              <a:avLst/>
              <a:gdLst>
                <a:gd name="connsiteX0" fmla="*/ 0 w 1661640"/>
                <a:gd name="connsiteY0" fmla="*/ 0 h 436239"/>
                <a:gd name="connsiteX1" fmla="*/ 1661640 w 1661640"/>
                <a:gd name="connsiteY1" fmla="*/ 0 h 436239"/>
                <a:gd name="connsiteX2" fmla="*/ 1661640 w 1661640"/>
                <a:gd name="connsiteY2" fmla="*/ 436239 h 436239"/>
                <a:gd name="connsiteX3" fmla="*/ 0 w 1661640"/>
                <a:gd name="connsiteY3" fmla="*/ 436239 h 436239"/>
                <a:gd name="connsiteX4" fmla="*/ 0 w 1661640"/>
                <a:gd name="connsiteY4" fmla="*/ 0 h 43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640" h="436239">
                  <a:moveTo>
                    <a:pt x="0" y="0"/>
                  </a:moveTo>
                  <a:lnTo>
                    <a:pt x="1661640" y="0"/>
                  </a:lnTo>
                  <a:lnTo>
                    <a:pt x="1661640" y="436239"/>
                  </a:lnTo>
                  <a:lnTo>
                    <a:pt x="0" y="436239"/>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Lightning strikes</a:t>
              </a:r>
            </a:p>
          </p:txBody>
        </p:sp>
        <p:sp>
          <p:nvSpPr>
            <p:cNvPr id="1063" name="Freeform 1062"/>
            <p:cNvSpPr/>
            <p:nvPr/>
          </p:nvSpPr>
          <p:spPr>
            <a:xfrm>
              <a:off x="6936928" y="1248328"/>
              <a:ext cx="1801132" cy="362649"/>
            </a:xfrm>
            <a:custGeom>
              <a:avLst/>
              <a:gdLst>
                <a:gd name="connsiteX0" fmla="*/ 0 w 1801132"/>
                <a:gd name="connsiteY0" fmla="*/ 0 h 362649"/>
                <a:gd name="connsiteX1" fmla="*/ 1801132 w 1801132"/>
                <a:gd name="connsiteY1" fmla="*/ 0 h 362649"/>
                <a:gd name="connsiteX2" fmla="*/ 1801132 w 1801132"/>
                <a:gd name="connsiteY2" fmla="*/ 362649 h 362649"/>
                <a:gd name="connsiteX3" fmla="*/ 0 w 1801132"/>
                <a:gd name="connsiteY3" fmla="*/ 362649 h 362649"/>
                <a:gd name="connsiteX4" fmla="*/ 0 w 1801132"/>
                <a:gd name="connsiteY4" fmla="*/ 0 h 36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2" h="362649">
                  <a:moveTo>
                    <a:pt x="0" y="0"/>
                  </a:moveTo>
                  <a:lnTo>
                    <a:pt x="1801132" y="0"/>
                  </a:lnTo>
                  <a:lnTo>
                    <a:pt x="1801132" y="362649"/>
                  </a:lnTo>
                  <a:lnTo>
                    <a:pt x="0" y="362649"/>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Climate influence</a:t>
              </a:r>
            </a:p>
          </p:txBody>
        </p:sp>
        <p:sp>
          <p:nvSpPr>
            <p:cNvPr id="1064" name="Freeform 1063"/>
            <p:cNvSpPr/>
            <p:nvPr/>
          </p:nvSpPr>
          <p:spPr>
            <a:xfrm>
              <a:off x="7438110" y="1822755"/>
              <a:ext cx="818704" cy="350782"/>
            </a:xfrm>
            <a:custGeom>
              <a:avLst/>
              <a:gdLst>
                <a:gd name="connsiteX0" fmla="*/ 0 w 818704"/>
                <a:gd name="connsiteY0" fmla="*/ 0 h 350782"/>
                <a:gd name="connsiteX1" fmla="*/ 818704 w 818704"/>
                <a:gd name="connsiteY1" fmla="*/ 0 h 350782"/>
                <a:gd name="connsiteX2" fmla="*/ 818704 w 818704"/>
                <a:gd name="connsiteY2" fmla="*/ 350782 h 350782"/>
                <a:gd name="connsiteX3" fmla="*/ 0 w 818704"/>
                <a:gd name="connsiteY3" fmla="*/ 350782 h 350782"/>
                <a:gd name="connsiteX4" fmla="*/ 0 w 818704"/>
                <a:gd name="connsiteY4" fmla="*/ 0 h 35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350782">
                  <a:moveTo>
                    <a:pt x="0" y="0"/>
                  </a:moveTo>
                  <a:lnTo>
                    <a:pt x="818704" y="0"/>
                  </a:lnTo>
                  <a:lnTo>
                    <a:pt x="818704" y="350782"/>
                  </a:lnTo>
                  <a:lnTo>
                    <a:pt x="0" y="350782"/>
                  </a:lnTo>
                  <a:lnTo>
                    <a:pt x="0" y="0"/>
                  </a:lnTo>
                  <a:close/>
                </a:path>
              </a:pathLst>
            </a:custGeom>
            <a:noFill/>
            <a:ln>
              <a:solidFill>
                <a:srgbClr val="0033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2700">
                    <a:noFill/>
                    <a:prstDash val="solid"/>
                  </a:ln>
                  <a:solidFill>
                    <a:srgbClr val="FFFFFF"/>
                  </a:solidFill>
                  <a:effectLst/>
                  <a:latin typeface="Comic Sans MS" pitchFamily="66" charset="0"/>
                  <a:cs typeface="Arial" pitchFamily="34" charset="0"/>
                </a:rPr>
                <a:t>Drought</a:t>
              </a:r>
              <a:endParaRPr lang="en-US" sz="1400" b="0" kern="1200" cap="none" spc="0" dirty="0">
                <a:ln w="12700">
                  <a:noFill/>
                  <a:prstDash val="solid"/>
                </a:ln>
                <a:solidFill>
                  <a:srgbClr val="FFFFFF"/>
                </a:solidFill>
                <a:effectLst/>
                <a:latin typeface="Comic Sans MS" pitchFamily="66" charset="0"/>
                <a:cs typeface="Arial" pitchFamily="34" charset="0"/>
              </a:endParaRPr>
            </a:p>
          </p:txBody>
        </p:sp>
        <p:sp>
          <p:nvSpPr>
            <p:cNvPr id="1065" name="Freeform 1064"/>
            <p:cNvSpPr/>
            <p:nvPr/>
          </p:nvSpPr>
          <p:spPr>
            <a:xfrm>
              <a:off x="7782664" y="2326938"/>
              <a:ext cx="818704" cy="350782"/>
            </a:xfrm>
            <a:custGeom>
              <a:avLst/>
              <a:gdLst>
                <a:gd name="connsiteX0" fmla="*/ 0 w 818704"/>
                <a:gd name="connsiteY0" fmla="*/ 0 h 350782"/>
                <a:gd name="connsiteX1" fmla="*/ 818704 w 818704"/>
                <a:gd name="connsiteY1" fmla="*/ 0 h 350782"/>
                <a:gd name="connsiteX2" fmla="*/ 818704 w 818704"/>
                <a:gd name="connsiteY2" fmla="*/ 350782 h 350782"/>
                <a:gd name="connsiteX3" fmla="*/ 0 w 818704"/>
                <a:gd name="connsiteY3" fmla="*/ 350782 h 350782"/>
                <a:gd name="connsiteX4" fmla="*/ 0 w 818704"/>
                <a:gd name="connsiteY4" fmla="*/ 0 h 35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350782">
                  <a:moveTo>
                    <a:pt x="0" y="0"/>
                  </a:moveTo>
                  <a:lnTo>
                    <a:pt x="818704" y="0"/>
                  </a:lnTo>
                  <a:lnTo>
                    <a:pt x="818704" y="350782"/>
                  </a:lnTo>
                  <a:lnTo>
                    <a:pt x="0" y="350782"/>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KBDI</a:t>
              </a:r>
            </a:p>
          </p:txBody>
        </p:sp>
        <p:sp>
          <p:nvSpPr>
            <p:cNvPr id="1066" name="Freeform 1065"/>
            <p:cNvSpPr/>
            <p:nvPr/>
          </p:nvSpPr>
          <p:spPr>
            <a:xfrm>
              <a:off x="7782664" y="2818976"/>
              <a:ext cx="818704" cy="350782"/>
            </a:xfrm>
            <a:custGeom>
              <a:avLst/>
              <a:gdLst>
                <a:gd name="connsiteX0" fmla="*/ 0 w 818704"/>
                <a:gd name="connsiteY0" fmla="*/ 0 h 350782"/>
                <a:gd name="connsiteX1" fmla="*/ 818704 w 818704"/>
                <a:gd name="connsiteY1" fmla="*/ 0 h 350782"/>
                <a:gd name="connsiteX2" fmla="*/ 818704 w 818704"/>
                <a:gd name="connsiteY2" fmla="*/ 350782 h 350782"/>
                <a:gd name="connsiteX3" fmla="*/ 0 w 818704"/>
                <a:gd name="connsiteY3" fmla="*/ 350782 h 350782"/>
                <a:gd name="connsiteX4" fmla="*/ 0 w 818704"/>
                <a:gd name="connsiteY4" fmla="*/ 0 h 35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350782">
                  <a:moveTo>
                    <a:pt x="0" y="0"/>
                  </a:moveTo>
                  <a:lnTo>
                    <a:pt x="818704" y="0"/>
                  </a:lnTo>
                  <a:lnTo>
                    <a:pt x="818704" y="350782"/>
                  </a:lnTo>
                  <a:lnTo>
                    <a:pt x="0" y="350782"/>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PDSI</a:t>
              </a:r>
            </a:p>
          </p:txBody>
        </p:sp>
        <p:sp>
          <p:nvSpPr>
            <p:cNvPr id="1068" name="Freeform 1067"/>
            <p:cNvSpPr/>
            <p:nvPr/>
          </p:nvSpPr>
          <p:spPr>
            <a:xfrm>
              <a:off x="7438110" y="3317087"/>
              <a:ext cx="1283848" cy="340206"/>
            </a:xfrm>
            <a:custGeom>
              <a:avLst/>
              <a:gdLst>
                <a:gd name="connsiteX0" fmla="*/ 0 w 1283848"/>
                <a:gd name="connsiteY0" fmla="*/ 0 h 340206"/>
                <a:gd name="connsiteX1" fmla="*/ 1283848 w 1283848"/>
                <a:gd name="connsiteY1" fmla="*/ 0 h 340206"/>
                <a:gd name="connsiteX2" fmla="*/ 1283848 w 1283848"/>
                <a:gd name="connsiteY2" fmla="*/ 340206 h 340206"/>
                <a:gd name="connsiteX3" fmla="*/ 0 w 1283848"/>
                <a:gd name="connsiteY3" fmla="*/ 340206 h 340206"/>
                <a:gd name="connsiteX4" fmla="*/ 0 w 1283848"/>
                <a:gd name="connsiteY4" fmla="*/ 0 h 34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48" h="340206">
                  <a:moveTo>
                    <a:pt x="0" y="0"/>
                  </a:moveTo>
                  <a:lnTo>
                    <a:pt x="1283848" y="0"/>
                  </a:lnTo>
                  <a:lnTo>
                    <a:pt x="1283848" y="340206"/>
                  </a:lnTo>
                  <a:lnTo>
                    <a:pt x="0" y="340206"/>
                  </a:lnTo>
                  <a:lnTo>
                    <a:pt x="0" y="0"/>
                  </a:lnTo>
                  <a:close/>
                </a:path>
              </a:pathLst>
            </a:custGeom>
            <a:noFill/>
            <a:ln>
              <a:solidFill>
                <a:srgbClr val="0033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2700">
                    <a:noFill/>
                    <a:prstDash val="solid"/>
                  </a:ln>
                  <a:solidFill>
                    <a:srgbClr val="FFFFFF"/>
                  </a:solidFill>
                  <a:effectLst/>
                  <a:latin typeface="Comic Sans MS" pitchFamily="66" charset="0"/>
                  <a:cs typeface="Arial" pitchFamily="34" charset="0"/>
                </a:rPr>
                <a:t>Temperature</a:t>
              </a:r>
              <a:endParaRPr lang="en-US" sz="1400" b="0" kern="1200" cap="none" spc="0" dirty="0">
                <a:ln w="12700">
                  <a:noFill/>
                  <a:prstDash val="solid"/>
                </a:ln>
                <a:solidFill>
                  <a:srgbClr val="FFFFFF"/>
                </a:solidFill>
                <a:effectLst/>
                <a:latin typeface="Comic Sans MS" pitchFamily="66" charset="0"/>
                <a:cs typeface="Arial" pitchFamily="34" charset="0"/>
              </a:endParaRPr>
            </a:p>
          </p:txBody>
        </p:sp>
        <p:sp>
          <p:nvSpPr>
            <p:cNvPr id="1069" name="Freeform 1068"/>
            <p:cNvSpPr/>
            <p:nvPr/>
          </p:nvSpPr>
          <p:spPr>
            <a:xfrm>
              <a:off x="7810749" y="3804621"/>
              <a:ext cx="818704" cy="350782"/>
            </a:xfrm>
            <a:custGeom>
              <a:avLst/>
              <a:gdLst>
                <a:gd name="connsiteX0" fmla="*/ 0 w 818704"/>
                <a:gd name="connsiteY0" fmla="*/ 0 h 350782"/>
                <a:gd name="connsiteX1" fmla="*/ 818704 w 818704"/>
                <a:gd name="connsiteY1" fmla="*/ 0 h 350782"/>
                <a:gd name="connsiteX2" fmla="*/ 818704 w 818704"/>
                <a:gd name="connsiteY2" fmla="*/ 350782 h 350782"/>
                <a:gd name="connsiteX3" fmla="*/ 0 w 818704"/>
                <a:gd name="connsiteY3" fmla="*/ 350782 h 350782"/>
                <a:gd name="connsiteX4" fmla="*/ 0 w 818704"/>
                <a:gd name="connsiteY4" fmla="*/ 0 h 35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350782">
                  <a:moveTo>
                    <a:pt x="0" y="0"/>
                  </a:moveTo>
                  <a:lnTo>
                    <a:pt x="818704" y="0"/>
                  </a:lnTo>
                  <a:lnTo>
                    <a:pt x="818704" y="350782"/>
                  </a:lnTo>
                  <a:lnTo>
                    <a:pt x="0" y="350782"/>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FFFFFF"/>
                  </a:solidFill>
                  <a:latin typeface="Comic Sans MS" pitchFamily="66" charset="0"/>
                  <a:cs typeface="Arial" pitchFamily="34" charset="0"/>
                </a:rPr>
                <a:t>Above90</a:t>
              </a:r>
              <a:endParaRPr lang="en-US" sz="1400" b="0" kern="1200" dirty="0">
                <a:solidFill>
                  <a:srgbClr val="FFFFFF"/>
                </a:solidFill>
                <a:latin typeface="Comic Sans MS" pitchFamily="66" charset="0"/>
                <a:cs typeface="Arial" pitchFamily="34" charset="0"/>
              </a:endParaRPr>
            </a:p>
          </p:txBody>
        </p:sp>
        <p:sp>
          <p:nvSpPr>
            <p:cNvPr id="1070" name="Freeform 1069"/>
            <p:cNvSpPr/>
            <p:nvPr/>
          </p:nvSpPr>
          <p:spPr>
            <a:xfrm>
              <a:off x="7825454" y="4273333"/>
              <a:ext cx="818704" cy="425074"/>
            </a:xfrm>
            <a:custGeom>
              <a:avLst/>
              <a:gdLst>
                <a:gd name="connsiteX0" fmla="*/ 0 w 818704"/>
                <a:gd name="connsiteY0" fmla="*/ 0 h 425074"/>
                <a:gd name="connsiteX1" fmla="*/ 818704 w 818704"/>
                <a:gd name="connsiteY1" fmla="*/ 0 h 425074"/>
                <a:gd name="connsiteX2" fmla="*/ 818704 w 818704"/>
                <a:gd name="connsiteY2" fmla="*/ 425074 h 425074"/>
                <a:gd name="connsiteX3" fmla="*/ 0 w 818704"/>
                <a:gd name="connsiteY3" fmla="*/ 425074 h 425074"/>
                <a:gd name="connsiteX4" fmla="*/ 0 w 818704"/>
                <a:gd name="connsiteY4" fmla="*/ 0 h 42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425074">
                  <a:moveTo>
                    <a:pt x="0" y="0"/>
                  </a:moveTo>
                  <a:lnTo>
                    <a:pt x="818704" y="0"/>
                  </a:lnTo>
                  <a:lnTo>
                    <a:pt x="818704" y="425074"/>
                  </a:lnTo>
                  <a:lnTo>
                    <a:pt x="0" y="425074"/>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FFFFFF"/>
                  </a:solidFill>
                  <a:latin typeface="Comic Sans MS" pitchFamily="66" charset="0"/>
                  <a:cs typeface="Arial" pitchFamily="34" charset="0"/>
                </a:rPr>
                <a:t>Degree Days</a:t>
              </a:r>
              <a:endParaRPr lang="en-US" sz="1400" b="0" kern="1200" dirty="0">
                <a:solidFill>
                  <a:srgbClr val="FFFFFF"/>
                </a:solidFill>
                <a:latin typeface="Comic Sans MS" pitchFamily="66" charset="0"/>
                <a:cs typeface="Arial" pitchFamily="34" charset="0"/>
              </a:endParaRPr>
            </a:p>
          </p:txBody>
        </p:sp>
        <p:sp>
          <p:nvSpPr>
            <p:cNvPr id="1071" name="Freeform 1070"/>
            <p:cNvSpPr/>
            <p:nvPr/>
          </p:nvSpPr>
          <p:spPr>
            <a:xfrm>
              <a:off x="7438110" y="4875134"/>
              <a:ext cx="818704" cy="350782"/>
            </a:xfrm>
            <a:custGeom>
              <a:avLst/>
              <a:gdLst>
                <a:gd name="connsiteX0" fmla="*/ 0 w 818704"/>
                <a:gd name="connsiteY0" fmla="*/ 0 h 350782"/>
                <a:gd name="connsiteX1" fmla="*/ 818704 w 818704"/>
                <a:gd name="connsiteY1" fmla="*/ 0 h 350782"/>
                <a:gd name="connsiteX2" fmla="*/ 818704 w 818704"/>
                <a:gd name="connsiteY2" fmla="*/ 350782 h 350782"/>
                <a:gd name="connsiteX3" fmla="*/ 0 w 818704"/>
                <a:gd name="connsiteY3" fmla="*/ 350782 h 350782"/>
                <a:gd name="connsiteX4" fmla="*/ 0 w 818704"/>
                <a:gd name="connsiteY4" fmla="*/ 0 h 35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04" h="350782">
                  <a:moveTo>
                    <a:pt x="0" y="0"/>
                  </a:moveTo>
                  <a:lnTo>
                    <a:pt x="818704" y="0"/>
                  </a:lnTo>
                  <a:lnTo>
                    <a:pt x="818704" y="350782"/>
                  </a:lnTo>
                  <a:lnTo>
                    <a:pt x="0" y="350782"/>
                  </a:lnTo>
                  <a:lnTo>
                    <a:pt x="0" y="0"/>
                  </a:lnTo>
                  <a:close/>
                </a:path>
              </a:pathLst>
            </a:custGeom>
            <a:noFill/>
            <a:ln>
              <a:solidFill>
                <a:srgbClr val="0033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cap="none" spc="0" dirty="0" smtClean="0">
                  <a:ln w="12700">
                    <a:noFill/>
                    <a:prstDash val="solid"/>
                  </a:ln>
                  <a:solidFill>
                    <a:srgbClr val="FFFFFF"/>
                  </a:solidFill>
                  <a:effectLst/>
                  <a:latin typeface="Comic Sans MS" pitchFamily="66" charset="0"/>
                  <a:cs typeface="Arial" pitchFamily="34" charset="0"/>
                </a:rPr>
                <a:t>Curing</a:t>
              </a:r>
              <a:endParaRPr lang="en-US" sz="1400" b="0" kern="1200" cap="none" spc="0" dirty="0">
                <a:ln w="12700">
                  <a:noFill/>
                  <a:prstDash val="solid"/>
                </a:ln>
                <a:solidFill>
                  <a:srgbClr val="FFFFFF"/>
                </a:solidFill>
                <a:effectLst/>
                <a:latin typeface="Comic Sans MS" pitchFamily="66" charset="0"/>
                <a:cs typeface="Arial" pitchFamily="34" charset="0"/>
              </a:endParaRPr>
            </a:p>
          </p:txBody>
        </p:sp>
        <p:sp>
          <p:nvSpPr>
            <p:cNvPr id="1072" name="Freeform 1071"/>
            <p:cNvSpPr/>
            <p:nvPr/>
          </p:nvSpPr>
          <p:spPr>
            <a:xfrm>
              <a:off x="7782664" y="5373245"/>
              <a:ext cx="1040651" cy="374607"/>
            </a:xfrm>
            <a:custGeom>
              <a:avLst/>
              <a:gdLst>
                <a:gd name="connsiteX0" fmla="*/ 0 w 1040651"/>
                <a:gd name="connsiteY0" fmla="*/ 0 h 374607"/>
                <a:gd name="connsiteX1" fmla="*/ 1040651 w 1040651"/>
                <a:gd name="connsiteY1" fmla="*/ 0 h 374607"/>
                <a:gd name="connsiteX2" fmla="*/ 1040651 w 1040651"/>
                <a:gd name="connsiteY2" fmla="*/ 374607 h 374607"/>
                <a:gd name="connsiteX3" fmla="*/ 0 w 1040651"/>
                <a:gd name="connsiteY3" fmla="*/ 374607 h 374607"/>
                <a:gd name="connsiteX4" fmla="*/ 0 w 1040651"/>
                <a:gd name="connsiteY4" fmla="*/ 0 h 374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51" h="374607">
                  <a:moveTo>
                    <a:pt x="0" y="0"/>
                  </a:moveTo>
                  <a:lnTo>
                    <a:pt x="1040651" y="0"/>
                  </a:lnTo>
                  <a:lnTo>
                    <a:pt x="1040651" y="374607"/>
                  </a:lnTo>
                  <a:lnTo>
                    <a:pt x="0" y="374607"/>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FFFFFF"/>
                  </a:solidFill>
                  <a:latin typeface="Comic Sans MS" pitchFamily="66" charset="0"/>
                  <a:cs typeface="Arial" pitchFamily="34" charset="0"/>
                </a:rPr>
                <a:t>PCP Index</a:t>
              </a:r>
              <a:endParaRPr lang="en-US" sz="1400" b="0" kern="1200" dirty="0">
                <a:solidFill>
                  <a:srgbClr val="FFFFFF"/>
                </a:solidFill>
                <a:latin typeface="Comic Sans MS" pitchFamily="66" charset="0"/>
                <a:cs typeface="Arial" pitchFamily="34" charset="0"/>
              </a:endParaRPr>
            </a:p>
          </p:txBody>
        </p:sp>
        <p:sp>
          <p:nvSpPr>
            <p:cNvPr id="1073" name="Freeform 1072"/>
            <p:cNvSpPr/>
            <p:nvPr/>
          </p:nvSpPr>
          <p:spPr>
            <a:xfrm>
              <a:off x="7771649" y="5805475"/>
              <a:ext cx="998241" cy="327114"/>
            </a:xfrm>
            <a:custGeom>
              <a:avLst/>
              <a:gdLst>
                <a:gd name="connsiteX0" fmla="*/ 0 w 998241"/>
                <a:gd name="connsiteY0" fmla="*/ 0 h 327114"/>
                <a:gd name="connsiteX1" fmla="*/ 998241 w 998241"/>
                <a:gd name="connsiteY1" fmla="*/ 0 h 327114"/>
                <a:gd name="connsiteX2" fmla="*/ 998241 w 998241"/>
                <a:gd name="connsiteY2" fmla="*/ 327114 h 327114"/>
                <a:gd name="connsiteX3" fmla="*/ 0 w 998241"/>
                <a:gd name="connsiteY3" fmla="*/ 327114 h 327114"/>
                <a:gd name="connsiteX4" fmla="*/ 0 w 998241"/>
                <a:gd name="connsiteY4" fmla="*/ 0 h 32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41" h="327114">
                  <a:moveTo>
                    <a:pt x="0" y="0"/>
                  </a:moveTo>
                  <a:lnTo>
                    <a:pt x="998241" y="0"/>
                  </a:lnTo>
                  <a:lnTo>
                    <a:pt x="998241" y="327114"/>
                  </a:lnTo>
                  <a:lnTo>
                    <a:pt x="0" y="327114"/>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FFFFFF"/>
                  </a:solidFill>
                  <a:latin typeface="Comic Sans MS" pitchFamily="66" charset="0"/>
                  <a:cs typeface="Arial" pitchFamily="34" charset="0"/>
                </a:rPr>
                <a:t>Con. No PCP</a:t>
              </a:r>
              <a:endParaRPr lang="en-US" sz="1400" b="0" kern="1200" dirty="0">
                <a:solidFill>
                  <a:srgbClr val="FFFFFF"/>
                </a:solidFill>
                <a:latin typeface="Comic Sans MS" pitchFamily="66" charset="0"/>
                <a:cs typeface="Arial" pitchFamily="34" charset="0"/>
              </a:endParaRPr>
            </a:p>
          </p:txBody>
        </p:sp>
        <p:sp>
          <p:nvSpPr>
            <p:cNvPr id="1074" name="Freeform 1073"/>
            <p:cNvSpPr/>
            <p:nvPr/>
          </p:nvSpPr>
          <p:spPr>
            <a:xfrm>
              <a:off x="7771649" y="6279918"/>
              <a:ext cx="998241" cy="254141"/>
            </a:xfrm>
            <a:custGeom>
              <a:avLst/>
              <a:gdLst>
                <a:gd name="connsiteX0" fmla="*/ 0 w 998241"/>
                <a:gd name="connsiteY0" fmla="*/ 0 h 254141"/>
                <a:gd name="connsiteX1" fmla="*/ 998241 w 998241"/>
                <a:gd name="connsiteY1" fmla="*/ 0 h 254141"/>
                <a:gd name="connsiteX2" fmla="*/ 998241 w 998241"/>
                <a:gd name="connsiteY2" fmla="*/ 254141 h 254141"/>
                <a:gd name="connsiteX3" fmla="*/ 0 w 998241"/>
                <a:gd name="connsiteY3" fmla="*/ 254141 h 254141"/>
                <a:gd name="connsiteX4" fmla="*/ 0 w 998241"/>
                <a:gd name="connsiteY4" fmla="*/ 0 h 25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41" h="254141">
                  <a:moveTo>
                    <a:pt x="0" y="0"/>
                  </a:moveTo>
                  <a:lnTo>
                    <a:pt x="998241" y="0"/>
                  </a:lnTo>
                  <a:lnTo>
                    <a:pt x="998241" y="254141"/>
                  </a:lnTo>
                  <a:lnTo>
                    <a:pt x="0" y="254141"/>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err="1" smtClean="0">
                  <a:solidFill>
                    <a:srgbClr val="FFFFFF"/>
                  </a:solidFill>
                  <a:latin typeface="Comic Sans MS" pitchFamily="66" charset="0"/>
                  <a:cs typeface="Arial" pitchFamily="34" charset="0"/>
                </a:rPr>
                <a:t>VaporDays</a:t>
              </a:r>
              <a:endParaRPr lang="en-US" sz="1400" b="0" kern="1200" dirty="0">
                <a:solidFill>
                  <a:srgbClr val="FFFFFF"/>
                </a:solidFill>
                <a:latin typeface="Comic Sans MS" pitchFamily="66" charset="0"/>
                <a:cs typeface="Arial" pitchFamily="34" charset="0"/>
              </a:endParaRPr>
            </a:p>
          </p:txBody>
        </p:sp>
        <p:sp>
          <p:nvSpPr>
            <p:cNvPr id="1067" name="Text Box 65"/>
            <p:cNvSpPr txBox="1">
              <a:spLocks noChangeArrowheads="1"/>
            </p:cNvSpPr>
            <p:nvPr/>
          </p:nvSpPr>
          <p:spPr bwMode="auto">
            <a:xfrm>
              <a:off x="1994050" y="60960"/>
              <a:ext cx="5525929" cy="584775"/>
            </a:xfrm>
            <a:prstGeom prst="rect">
              <a:avLst/>
            </a:prstGeom>
            <a:noFill/>
            <a:ln w="12700">
              <a:noFill/>
              <a:miter lim="800000"/>
              <a:headEnd type="none" w="sm" len="sm"/>
              <a:tailEnd type="none" w="sm" len="sm"/>
            </a:ln>
          </p:spPr>
          <p:txBody>
            <a:bodyPr wrap="square">
              <a:spAutoFit/>
            </a:bodyPr>
            <a:lstStyle/>
            <a:p>
              <a:pPr algn="l"/>
              <a:r>
                <a:rPr lang="en-US" sz="3200" dirty="0" smtClean="0">
                  <a:solidFill>
                    <a:srgbClr val="FFFF00"/>
                  </a:solidFill>
                  <a:effectLst/>
                  <a:latin typeface="Comic Sans MS" pitchFamily="66" charset="0"/>
                </a:rPr>
                <a:t>Logic model – basic outline</a:t>
              </a:r>
              <a:endParaRPr lang="en-US" sz="3200" dirty="0">
                <a:solidFill>
                  <a:srgbClr val="FFFF00"/>
                </a:solidFill>
                <a:effectLst/>
                <a:latin typeface="Comic Sans MS" pitchFamily="66" charset="0"/>
              </a:endParaRPr>
            </a:p>
          </p:txBody>
        </p:sp>
      </p:grpSp>
      <p:sp>
        <p:nvSpPr>
          <p:cNvPr id="50" name="Freeform 49"/>
          <p:cNvSpPr/>
          <p:nvPr/>
        </p:nvSpPr>
        <p:spPr>
          <a:xfrm>
            <a:off x="5043902" y="2425531"/>
            <a:ext cx="1661640" cy="436239"/>
          </a:xfrm>
          <a:custGeom>
            <a:avLst/>
            <a:gdLst>
              <a:gd name="connsiteX0" fmla="*/ 0 w 1661640"/>
              <a:gd name="connsiteY0" fmla="*/ 0 h 436239"/>
              <a:gd name="connsiteX1" fmla="*/ 1661640 w 1661640"/>
              <a:gd name="connsiteY1" fmla="*/ 0 h 436239"/>
              <a:gd name="connsiteX2" fmla="*/ 1661640 w 1661640"/>
              <a:gd name="connsiteY2" fmla="*/ 436239 h 436239"/>
              <a:gd name="connsiteX3" fmla="*/ 0 w 1661640"/>
              <a:gd name="connsiteY3" fmla="*/ 436239 h 436239"/>
              <a:gd name="connsiteX4" fmla="*/ 0 w 1661640"/>
              <a:gd name="connsiteY4" fmla="*/ 0 h 43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640" h="436239">
                <a:moveTo>
                  <a:pt x="0" y="0"/>
                </a:moveTo>
                <a:lnTo>
                  <a:pt x="1661640" y="0"/>
                </a:lnTo>
                <a:lnTo>
                  <a:pt x="1661640" y="436239"/>
                </a:lnTo>
                <a:lnTo>
                  <a:pt x="0" y="436239"/>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FFFFFF"/>
                </a:solidFill>
                <a:effectLst/>
                <a:latin typeface="Comic Sans MS" pitchFamily="66" charset="0"/>
                <a:cs typeface="Arial" pitchFamily="34" charset="0"/>
              </a:rPr>
              <a:t>Fire density</a:t>
            </a:r>
          </a:p>
        </p:txBody>
      </p:sp>
      <p:sp>
        <p:nvSpPr>
          <p:cNvPr id="52" name="Freeform 51"/>
          <p:cNvSpPr/>
          <p:nvPr/>
        </p:nvSpPr>
        <p:spPr>
          <a:xfrm>
            <a:off x="4880564" y="2079900"/>
            <a:ext cx="123550" cy="1250852"/>
          </a:xfrm>
          <a:custGeom>
            <a:avLst/>
            <a:gdLst/>
            <a:ahLst/>
            <a:cxnLst/>
            <a:rect l="0" t="0" r="0" b="0"/>
            <a:pathLst>
              <a:path>
                <a:moveTo>
                  <a:pt x="0" y="0"/>
                </a:moveTo>
                <a:lnTo>
                  <a:pt x="0" y="430704"/>
                </a:lnTo>
                <a:lnTo>
                  <a:pt x="163338" y="4307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6675" y="419100"/>
            <a:ext cx="8934449" cy="5572125"/>
          </a:xfrm>
          <a:prstGeom prst="rect">
            <a:avLst/>
          </a:prstGeom>
        </p:spPr>
      </p:pic>
    </p:spTree>
    <p:extLst>
      <p:ext uri="{BB962C8B-B14F-4D97-AF65-F5344CB8AC3E}">
        <p14:creationId xmlns:p14="http://schemas.microsoft.com/office/powerpoint/2010/main" val="8037798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33350" y="476250"/>
            <a:ext cx="8858249" cy="5410200"/>
          </a:xfrm>
          <a:prstGeom prst="rect">
            <a:avLst/>
          </a:prstGeom>
        </p:spPr>
      </p:pic>
    </p:spTree>
    <p:extLst>
      <p:ext uri="{BB962C8B-B14F-4D97-AF65-F5344CB8AC3E}">
        <p14:creationId xmlns:p14="http://schemas.microsoft.com/office/powerpoint/2010/main" val="32991362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33350" y="361950"/>
            <a:ext cx="8934450" cy="5210175"/>
          </a:xfrm>
          <a:prstGeom prst="rect">
            <a:avLst/>
          </a:prstGeom>
        </p:spPr>
      </p:pic>
    </p:spTree>
    <p:extLst>
      <p:ext uri="{BB962C8B-B14F-4D97-AF65-F5344CB8AC3E}">
        <p14:creationId xmlns:p14="http://schemas.microsoft.com/office/powerpoint/2010/main" val="10664270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76200" y="276225"/>
            <a:ext cx="8972550" cy="5715000"/>
          </a:xfrm>
          <a:prstGeom prst="rect">
            <a:avLst/>
          </a:prstGeom>
        </p:spPr>
      </p:pic>
    </p:spTree>
    <p:extLst>
      <p:ext uri="{BB962C8B-B14F-4D97-AF65-F5344CB8AC3E}">
        <p14:creationId xmlns:p14="http://schemas.microsoft.com/office/powerpoint/2010/main" val="415690091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1"/>
</p:tagLst>
</file>

<file path=ppt/theme/theme1.xml><?xml version="1.0" encoding="utf-8"?>
<a:theme xmlns:a="http://schemas.openxmlformats.org/drawingml/2006/main" name="Sakura">
  <a:themeElements>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0C0C0"/>
            </a:solidFill>
            <a:effectLst>
              <a:outerShdw blurRad="38100" dist="38100" dir="2700000" algn="tl">
                <a:srgbClr val="000000">
                  <a:alpha val="43137"/>
                </a:srgbClr>
              </a:outerShdw>
            </a:effectLst>
            <a:latin typeface="Times New Roman" pitchFamily="18" charset="0"/>
          </a:defRPr>
        </a:defPPr>
      </a:lstStyle>
    </a:spDef>
    <a:lnDef>
      <a:spPr bwMode="auto">
        <a:solidFill>
          <a:schemeClr val="accent1"/>
        </a:solidFill>
        <a:ln w="19050" cap="flat" cmpd="sng" algn="ctr">
          <a:solidFill>
            <a:srgbClr val="FFFFFF"/>
          </a:solidFill>
          <a:prstDash val="solid"/>
          <a:round/>
          <a:headEnd type="none" w="sm" len="sm"/>
          <a:tailEnd type="arrow"/>
        </a:ln>
        <a:effectLst/>
      </a:spPr>
      <a:bodyPr/>
      <a:lstStyle/>
    </a:lnDef>
  </a:objectDefaults>
  <a:extraClrSchemeLst>
    <a:extraClrScheme>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2">
        <a:dk1>
          <a:srgbClr val="463634"/>
        </a:dk1>
        <a:lt1>
          <a:srgbClr val="FFFFCC"/>
        </a:lt1>
        <a:dk2>
          <a:srgbClr val="795241"/>
        </a:dk2>
        <a:lt2>
          <a:srgbClr val="000000"/>
        </a:lt2>
        <a:accent1>
          <a:srgbClr val="F9DBD3"/>
        </a:accent1>
        <a:accent2>
          <a:srgbClr val="DACA9C"/>
        </a:accent2>
        <a:accent3>
          <a:srgbClr val="FFFFE2"/>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Designs\Sakura.pot</Template>
  <TotalTime>37697</TotalTime>
  <Pages>17</Pages>
  <Words>1188</Words>
  <Application>Microsoft Office PowerPoint</Application>
  <PresentationFormat>On-screen Show (4:3)</PresentationFormat>
  <Paragraphs>382</Paragraphs>
  <Slides>26</Slides>
  <Notes>15</Notes>
  <HiddenSlides>1</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Sakura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attributed to watersheds</vt:lpstr>
      <vt:lpstr>Six structural variants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Correlations between behavior models</vt:lpstr>
    </vt:vector>
  </TitlesOfParts>
  <Company>USDA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support for integrated landscape evaluation and planning for ecological restoration</dc:title>
  <dc:subject>EMDS system development</dc:subject>
  <dc:creator>Paul Hessburg</dc:creator>
  <cp:keywords>EMDS system status progress</cp:keywords>
  <dc:description/>
  <cp:lastModifiedBy>reviewer</cp:lastModifiedBy>
  <cp:revision>609</cp:revision>
  <cp:lastPrinted>2012-05-27T23:46:48Z</cp:lastPrinted>
  <dcterms:created xsi:type="dcterms:W3CDTF">2003-03-31T22:30:41Z</dcterms:created>
  <dcterms:modified xsi:type="dcterms:W3CDTF">2012-09-11T16:09:39Z</dcterms:modified>
</cp:coreProperties>
</file>